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gif" ContentType="image/gif"/>
  <Default Extension="cms" ContentType="image/jpe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07" r:id="rId1"/>
  </p:sldMasterIdLst>
  <p:notesMasterIdLst>
    <p:notesMasterId r:id="rId79"/>
  </p:notesMasterIdLst>
  <p:sldIdLst>
    <p:sldId id="256" r:id="rId2"/>
    <p:sldId id="258" r:id="rId3"/>
    <p:sldId id="624" r:id="rId4"/>
    <p:sldId id="590" r:id="rId5"/>
    <p:sldId id="589" r:id="rId6"/>
    <p:sldId id="588" r:id="rId7"/>
    <p:sldId id="591" r:id="rId8"/>
    <p:sldId id="592" r:id="rId9"/>
    <p:sldId id="593" r:id="rId10"/>
    <p:sldId id="594" r:id="rId11"/>
    <p:sldId id="595" r:id="rId12"/>
    <p:sldId id="596" r:id="rId13"/>
    <p:sldId id="597" r:id="rId14"/>
    <p:sldId id="598" r:id="rId15"/>
    <p:sldId id="599" r:id="rId16"/>
    <p:sldId id="600" r:id="rId17"/>
    <p:sldId id="601" r:id="rId18"/>
    <p:sldId id="602" r:id="rId19"/>
    <p:sldId id="603" r:id="rId20"/>
    <p:sldId id="604" r:id="rId21"/>
    <p:sldId id="605" r:id="rId22"/>
    <p:sldId id="606" r:id="rId23"/>
    <p:sldId id="608" r:id="rId24"/>
    <p:sldId id="609" r:id="rId25"/>
    <p:sldId id="622" r:id="rId26"/>
    <p:sldId id="644" r:id="rId27"/>
    <p:sldId id="645" r:id="rId28"/>
    <p:sldId id="647" r:id="rId29"/>
    <p:sldId id="648" r:id="rId30"/>
    <p:sldId id="649" r:id="rId31"/>
    <p:sldId id="650" r:id="rId32"/>
    <p:sldId id="651" r:id="rId33"/>
    <p:sldId id="652" r:id="rId34"/>
    <p:sldId id="653" r:id="rId35"/>
    <p:sldId id="631" r:id="rId36"/>
    <p:sldId id="657" r:id="rId37"/>
    <p:sldId id="658" r:id="rId38"/>
    <p:sldId id="659" r:id="rId39"/>
    <p:sldId id="660" r:id="rId40"/>
    <p:sldId id="661" r:id="rId41"/>
    <p:sldId id="662" r:id="rId42"/>
    <p:sldId id="663" r:id="rId43"/>
    <p:sldId id="664" r:id="rId44"/>
    <p:sldId id="665" r:id="rId45"/>
    <p:sldId id="666" r:id="rId46"/>
    <p:sldId id="668" r:id="rId47"/>
    <p:sldId id="669" r:id="rId48"/>
    <p:sldId id="670" r:id="rId49"/>
    <p:sldId id="671" r:id="rId50"/>
    <p:sldId id="672" r:id="rId51"/>
    <p:sldId id="674" r:id="rId52"/>
    <p:sldId id="675" r:id="rId53"/>
    <p:sldId id="628" r:id="rId54"/>
    <p:sldId id="627" r:id="rId55"/>
    <p:sldId id="679" r:id="rId56"/>
    <p:sldId id="680" r:id="rId57"/>
    <p:sldId id="641" r:id="rId58"/>
    <p:sldId id="642" r:id="rId59"/>
    <p:sldId id="643" r:id="rId60"/>
    <p:sldId id="681" r:id="rId61"/>
    <p:sldId id="682" r:id="rId62"/>
    <p:sldId id="683" r:id="rId63"/>
    <p:sldId id="684" r:id="rId64"/>
    <p:sldId id="685" r:id="rId65"/>
    <p:sldId id="686" r:id="rId66"/>
    <p:sldId id="687" r:id="rId67"/>
    <p:sldId id="688" r:id="rId68"/>
    <p:sldId id="689" r:id="rId69"/>
    <p:sldId id="690" r:id="rId70"/>
    <p:sldId id="691" r:id="rId71"/>
    <p:sldId id="692" r:id="rId72"/>
    <p:sldId id="693" r:id="rId73"/>
    <p:sldId id="694" r:id="rId74"/>
    <p:sldId id="695" r:id="rId75"/>
    <p:sldId id="696" r:id="rId76"/>
    <p:sldId id="697" r:id="rId77"/>
    <p:sldId id="361" r:id="rId78"/>
  </p:sldIdLst>
  <p:sldSz cx="12192000" cy="6858000"/>
  <p:notesSz cx="6858000" cy="9144000"/>
  <p:embeddedFontLst>
    <p:embeddedFont>
      <p:font typeface="Franklin Gothic Book" panose="020B0503020102020204" pitchFamily="34" charset="0"/>
      <p:regular r:id="rId80"/>
      <p:italic r:id="rId81"/>
    </p:embeddedFont>
    <p:embeddedFont>
      <p:font typeface="Franklin Gothic Medium" panose="020B0603020102020204" pitchFamily="34" charset="0"/>
      <p:regular r:id="rId82"/>
      <p:italic r:id="rId83"/>
    </p:embeddedFont>
    <p:embeddedFont>
      <p:font typeface="Wingdings 3" panose="05040102010807070707" pitchFamily="18" charset="2"/>
      <p:regular r:id="rId84"/>
    </p:embeddedFont>
    <p:embeddedFont>
      <p:font typeface="微软雅黑" panose="020B0503020204020204" pitchFamily="34" charset="-122"/>
      <p:regular r:id="rId85"/>
      <p:bold r:id="rId86"/>
    </p:embeddedFont>
    <p:embeddedFont>
      <p:font typeface="Calibri" panose="020F0502020204030204" pitchFamily="34" charset="0"/>
      <p:regular r:id="rId87"/>
      <p:bold r:id="rId88"/>
      <p:italic r:id="rId89"/>
      <p:boldItalic r:id="rId90"/>
    </p:embeddedFont>
    <p:embeddedFont>
      <p:font typeface="黑体" panose="02010609060101010101" pitchFamily="49" charset="-122"/>
      <p:regular r:id="rId91"/>
    </p:embeddedFont>
    <p:embeddedFont>
      <p:font typeface="幼圆" panose="02010509060101010101" pitchFamily="49" charset="-122"/>
      <p:regular r:id="rId92"/>
    </p:embeddedFont>
    <p:embeddedFont>
      <p:font typeface="Century Gothic" panose="020B0502020202020204" pitchFamily="34" charset="0"/>
      <p:regular r:id="rId93"/>
      <p:bold r:id="rId94"/>
      <p:italic r:id="rId95"/>
      <p:boldItalic r:id="rId96"/>
    </p:embeddedFont>
    <p:embeddedFont>
      <p:font typeface="MS PGothic" panose="020B0600070205080204" pitchFamily="34" charset="-128"/>
      <p:regular r:id="rId97"/>
    </p:embeddedFont>
    <p:embeddedFont>
      <p:font typeface="Impact" panose="020B0806030902050204" pitchFamily="34" charset="0"/>
      <p:regular r:id="rId98"/>
    </p:embeddedFont>
    <p:embeddedFont>
      <p:font typeface="华文楷体" panose="02010600040101010101" pitchFamily="2" charset="-122"/>
      <p:regular r:id="rId99"/>
    </p:embeddedFont>
    <p:embeddedFont>
      <p:font typeface="Verdana" panose="020B0604030504040204" pitchFamily="34" charset="0"/>
      <p:regular r:id="rId100"/>
      <p:bold r:id="rId101"/>
      <p:italic r:id="rId102"/>
      <p:boldItalic r:id="rId103"/>
    </p:embeddedFont>
    <p:embeddedFont>
      <p:font typeface="楷体" panose="02010609060101010101" pitchFamily="49" charset="-122"/>
      <p:regular r:id="rId10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8451BEA-C90A-493C-B677-ADD148A4CBDC}">
          <p14:sldIdLst>
            <p14:sldId id="256"/>
            <p14:sldId id="258"/>
          </p14:sldIdLst>
        </p14:section>
        <p14:section name="一、微课特征及其内涵" id="{A1D524B5-3153-4F29-9234-CBE837A70C7F}">
          <p14:sldIdLst>
            <p14:sldId id="624"/>
            <p14:sldId id="590"/>
            <p14:sldId id="589"/>
            <p14:sldId id="588"/>
            <p14:sldId id="591"/>
            <p14:sldId id="592"/>
            <p14:sldId id="593"/>
            <p14:sldId id="594"/>
            <p14:sldId id="595"/>
            <p14:sldId id="596"/>
            <p14:sldId id="597"/>
            <p14:sldId id="598"/>
            <p14:sldId id="599"/>
            <p14:sldId id="600"/>
            <p14:sldId id="601"/>
            <p14:sldId id="602"/>
            <p14:sldId id="603"/>
            <p14:sldId id="604"/>
            <p14:sldId id="605"/>
            <p14:sldId id="606"/>
            <p14:sldId id="608"/>
            <p14:sldId id="609"/>
            <p14:sldId id="622"/>
            <p14:sldId id="644"/>
            <p14:sldId id="645"/>
            <p14:sldId id="647"/>
            <p14:sldId id="648"/>
            <p14:sldId id="649"/>
            <p14:sldId id="650"/>
            <p14:sldId id="651"/>
            <p14:sldId id="652"/>
            <p14:sldId id="653"/>
          </p14:sldIdLst>
        </p14:section>
        <p14:section name="二、翻转课堂：开放课程与常规教学融合的可能形态" id="{40CFDCB1-2B53-43DD-8516-011BDC883975}">
          <p14:sldIdLst>
            <p14:sldId id="631"/>
            <p14:sldId id="657"/>
            <p14:sldId id="658"/>
            <p14:sldId id="659"/>
            <p14:sldId id="660"/>
            <p14:sldId id="661"/>
            <p14:sldId id="662"/>
            <p14:sldId id="663"/>
            <p14:sldId id="664"/>
            <p14:sldId id="665"/>
            <p14:sldId id="666"/>
            <p14:sldId id="668"/>
            <p14:sldId id="669"/>
            <p14:sldId id="670"/>
            <p14:sldId id="671"/>
            <p14:sldId id="672"/>
            <p14:sldId id="674"/>
            <p14:sldId id="675"/>
            <p14:sldId id="628"/>
            <p14:sldId id="627"/>
            <p14:sldId id="679"/>
            <p14:sldId id="680"/>
            <p14:sldId id="641"/>
            <p14:sldId id="642"/>
            <p14:sldId id="643"/>
            <p14:sldId id="681"/>
            <p14:sldId id="682"/>
            <p14:sldId id="683"/>
            <p14:sldId id="684"/>
            <p14:sldId id="685"/>
            <p14:sldId id="686"/>
            <p14:sldId id="687"/>
            <p14:sldId id="688"/>
            <p14:sldId id="689"/>
            <p14:sldId id="690"/>
            <p14:sldId id="691"/>
            <p14:sldId id="692"/>
            <p14:sldId id="693"/>
            <p14:sldId id="694"/>
            <p14:sldId id="695"/>
          </p14:sldIdLst>
        </p14:section>
        <p14:section name="三、未来的趋势" id="{FB01CD9B-542E-4266-B755-864B8F5304BC}">
          <p14:sldIdLst>
            <p14:sldId id="696"/>
            <p14:sldId id="697"/>
          </p14:sldIdLst>
        </p14:section>
        <p14:section name="结尾" id="{3CF67A03-C0E5-46CF-9484-781EDA5BCF9B}">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9999"/>
    <a:srgbClr val="FF66CC"/>
    <a:srgbClr val="0099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42" autoAdjust="0"/>
    <p:restoredTop sz="64324" autoAdjust="0"/>
  </p:normalViewPr>
  <p:slideViewPr>
    <p:cSldViewPr>
      <p:cViewPr varScale="1">
        <p:scale>
          <a:sx n="47" d="100"/>
          <a:sy n="47" d="100"/>
        </p:scale>
        <p:origin x="1542" y="60"/>
      </p:cViewPr>
      <p:guideLst>
        <p:guide orient="horz" pos="2160"/>
        <p:guide pos="3840"/>
      </p:guideLst>
    </p:cSldViewPr>
  </p:slideViewPr>
  <p:notesTextViewPr>
    <p:cViewPr>
      <p:scale>
        <a:sx n="1" d="1"/>
        <a:sy n="1" d="1"/>
      </p:scale>
      <p:origin x="0" y="0"/>
    </p:cViewPr>
  </p:notesTextViewPr>
  <p:sorterViewPr>
    <p:cViewPr>
      <p:scale>
        <a:sx n="100" d="100"/>
        <a:sy n="100" d="100"/>
      </p:scale>
      <p:origin x="0" y="39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5.fntdata"/><Relationship Id="rId89"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87" Type="http://schemas.openxmlformats.org/officeDocument/2006/relationships/font" Target="fonts/font8.fntdata"/><Relationship Id="rId102" Type="http://schemas.openxmlformats.org/officeDocument/2006/relationships/font" Target="fonts/font2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3.fntdata"/><Relationship Id="rId90" Type="http://schemas.openxmlformats.org/officeDocument/2006/relationships/font" Target="fonts/font11.fntdata"/><Relationship Id="rId95"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21.fntdata"/><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1.fntdata"/><Relationship Id="rId85" Type="http://schemas.openxmlformats.org/officeDocument/2006/relationships/font" Target="fonts/font6.fntdata"/><Relationship Id="rId93" Type="http://schemas.openxmlformats.org/officeDocument/2006/relationships/font" Target="fonts/font14.fntdata"/><Relationship Id="rId98"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24.fntdata"/><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96"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font" Target="fonts/font15.fntdata"/><Relationship Id="rId99" Type="http://schemas.openxmlformats.org/officeDocument/2006/relationships/font" Target="fonts/font20.fntdata"/><Relationship Id="rId101"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8.fntdata"/><Relationship Id="rId104" Type="http://schemas.openxmlformats.org/officeDocument/2006/relationships/font" Target="fonts/font25.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列1</c:v>
                </c:pt>
              </c:strCache>
            </c:strRef>
          </c:tx>
          <c:dLbls>
            <c:dLbl>
              <c:idx val="0"/>
              <c:delete val="1"/>
              <c:extLst>
                <c:ext xmlns:c15="http://schemas.microsoft.com/office/drawing/2012/chart" uri="{CE6537A1-D6FC-4f65-9D91-7224C49458BB}"/>
              </c:extLst>
            </c:dLbl>
            <c:dLbl>
              <c:idx val="3"/>
              <c:tx>
                <c:rich>
                  <a:bodyPr/>
                  <a:lstStyle/>
                  <a:p>
                    <a:r>
                      <a:rPr lang="zh-CN" altLang="en-US" smtClean="0">
                        <a:solidFill>
                          <a:schemeClr val="bg1"/>
                        </a:solidFill>
                      </a:rPr>
                      <a:t>分享</a:t>
                    </a:r>
                    <a:endParaRPr lang="zh-CN" altLang="en-US"/>
                  </a:p>
                </c:rich>
              </c:tx>
              <c:showLegendKey val="0"/>
              <c:showVal val="0"/>
              <c:showCatName val="1"/>
              <c:showSerName val="0"/>
              <c:showPercent val="0"/>
              <c:showBubbleSize val="0"/>
              <c:extLst>
                <c:ext xmlns:c15="http://schemas.microsoft.com/office/drawing/2012/chart" uri="{CE6537A1-D6FC-4f65-9D91-7224C49458BB}"/>
              </c:extLst>
            </c:dLbl>
            <c:dLbl>
              <c:idx val="4"/>
              <c:tx>
                <c:rich>
                  <a:bodyPr/>
                  <a:lstStyle/>
                  <a:p>
                    <a:r>
                      <a:rPr lang="zh-CN" altLang="en-US" smtClean="0"/>
                      <a:t>实践</a:t>
                    </a:r>
                    <a:endParaRPr lang="zh-CN" altLang="en-US"/>
                  </a:p>
                </c:rich>
              </c:tx>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latin typeface="微软雅黑" pitchFamily="34" charset="-122"/>
                    <a:ea typeface="微软雅黑" pitchFamily="34" charset="-122"/>
                  </a:defRPr>
                </a:pPr>
                <a:endParaRPr lang="zh-CN"/>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Sheet1!$A$2:$A$6</c:f>
              <c:strCache>
                <c:ptCount val="5"/>
                <c:pt idx="0">
                  <c:v>讲授</c:v>
                </c:pt>
                <c:pt idx="1">
                  <c:v>答疑</c:v>
                </c:pt>
                <c:pt idx="2">
                  <c:v>讨论</c:v>
                </c:pt>
                <c:pt idx="3">
                  <c:v>交流分享</c:v>
                </c:pt>
                <c:pt idx="4">
                  <c:v>动手实践</c:v>
                </c:pt>
              </c:strCache>
            </c:strRef>
          </c:cat>
          <c:val>
            <c:numRef>
              <c:f>Sheet1!$B$2:$B$6</c:f>
              <c:numCache>
                <c:formatCode>General</c:formatCode>
                <c:ptCount val="5"/>
                <c:pt idx="0">
                  <c:v>5</c:v>
                </c:pt>
                <c:pt idx="1">
                  <c:v>20</c:v>
                </c:pt>
                <c:pt idx="2">
                  <c:v>25</c:v>
                </c:pt>
                <c:pt idx="3">
                  <c:v>10</c:v>
                </c:pt>
                <c:pt idx="4">
                  <c:v>40</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列1</c:v>
                </c:pt>
              </c:strCache>
            </c:strRef>
          </c:tx>
          <c:dLbls>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tx>
                <c:rich>
                  <a:bodyPr/>
                  <a:lstStyle/>
                  <a:p>
                    <a:r>
                      <a:rPr lang="zh-CN" altLang="en-US" smtClean="0"/>
                      <a:t>实践</a:t>
                    </a:r>
                    <a:endParaRPr lang="zh-CN" altLang="en-US"/>
                  </a:p>
                </c:rich>
              </c:tx>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latin typeface="微软雅黑" pitchFamily="34" charset="-122"/>
                    <a:ea typeface="微软雅黑" pitchFamily="34" charset="-122"/>
                  </a:defRPr>
                </a:pPr>
                <a:endParaRPr lang="zh-CN"/>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Sheet1!$A$2:$A$6</c:f>
              <c:strCache>
                <c:ptCount val="5"/>
                <c:pt idx="0">
                  <c:v>讲授</c:v>
                </c:pt>
                <c:pt idx="1">
                  <c:v>答疑</c:v>
                </c:pt>
                <c:pt idx="2">
                  <c:v>讨论</c:v>
                </c:pt>
                <c:pt idx="3">
                  <c:v>交流分享</c:v>
                </c:pt>
                <c:pt idx="4">
                  <c:v>动手实践</c:v>
                </c:pt>
              </c:strCache>
            </c:strRef>
          </c:cat>
          <c:val>
            <c:numRef>
              <c:f>Sheet1!$B$2:$B$6</c:f>
              <c:numCache>
                <c:formatCode>General</c:formatCode>
                <c:ptCount val="5"/>
                <c:pt idx="0">
                  <c:v>50</c:v>
                </c:pt>
                <c:pt idx="1">
                  <c:v>20</c:v>
                </c:pt>
                <c:pt idx="2">
                  <c:v>1</c:v>
                </c:pt>
                <c:pt idx="3">
                  <c:v>5</c:v>
                </c:pt>
                <c:pt idx="4">
                  <c:v>15</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C8FE3F-ED16-4F4F-8DF6-F58F62992E5F}" type="doc">
      <dgm:prSet loTypeId="urn:microsoft.com/office/officeart/2009/3/layout/StepUpProcess" loCatId="process" qsTypeId="urn:microsoft.com/office/officeart/2005/8/quickstyle/3d1" qsCatId="3D" csTypeId="urn:microsoft.com/office/officeart/2005/8/colors/colorful1" csCatId="colorful" phldr="1"/>
      <dgm:spPr/>
      <dgm:t>
        <a:bodyPr/>
        <a:lstStyle/>
        <a:p>
          <a:endParaRPr lang="zh-CN" altLang="en-US"/>
        </a:p>
      </dgm:t>
    </dgm:pt>
    <dgm:pt modelId="{852FFE3C-FFBA-4F61-81D7-6828115DEBFE}">
      <dgm:prSet phldrT="[文本]" custT="1"/>
      <dgm:spPr/>
      <dgm:t>
        <a:bodyPr/>
        <a:lstStyle/>
        <a:p>
          <a:r>
            <a:rPr lang="zh-CN" altLang="en-US" sz="2800" b="1" dirty="0" smtClean="0"/>
            <a:t>课前</a:t>
          </a:r>
          <a:endParaRPr lang="zh-CN" altLang="en-US" sz="2800" b="1" dirty="0"/>
        </a:p>
      </dgm:t>
    </dgm:pt>
    <dgm:pt modelId="{9F204829-4CB5-464C-8BB9-AF546AEFBB72}" type="parTrans" cxnId="{D4EBE5ED-F2EE-458B-B373-210B77E01A53}">
      <dgm:prSet/>
      <dgm:spPr/>
      <dgm:t>
        <a:bodyPr/>
        <a:lstStyle/>
        <a:p>
          <a:endParaRPr lang="zh-CN" altLang="en-US"/>
        </a:p>
      </dgm:t>
    </dgm:pt>
    <dgm:pt modelId="{E41A9083-012E-436F-A3B2-FDD165FDFE90}" type="sibTrans" cxnId="{D4EBE5ED-F2EE-458B-B373-210B77E01A53}">
      <dgm:prSet/>
      <dgm:spPr/>
      <dgm:t>
        <a:bodyPr/>
        <a:lstStyle/>
        <a:p>
          <a:endParaRPr lang="zh-CN" altLang="en-US"/>
        </a:p>
      </dgm:t>
    </dgm:pt>
    <dgm:pt modelId="{04B7B029-2061-491C-8B28-6C47F9DEB65D}">
      <dgm:prSet phldrT="[文本]" custT="1"/>
      <dgm:spPr/>
      <dgm:t>
        <a:bodyPr/>
        <a:lstStyle/>
        <a:p>
          <a:r>
            <a:rPr lang="zh-CN" altLang="en-US" sz="2800" b="1" dirty="0" smtClean="0"/>
            <a:t>课中</a:t>
          </a:r>
          <a:endParaRPr lang="zh-CN" altLang="en-US" sz="2800" b="1" dirty="0"/>
        </a:p>
      </dgm:t>
    </dgm:pt>
    <dgm:pt modelId="{08384517-ADB5-4984-9147-A4B43BC24A41}" type="parTrans" cxnId="{C708120B-0C6C-4CAA-AAE2-AD7AD0DFC526}">
      <dgm:prSet/>
      <dgm:spPr/>
      <dgm:t>
        <a:bodyPr/>
        <a:lstStyle/>
        <a:p>
          <a:endParaRPr lang="zh-CN" altLang="en-US"/>
        </a:p>
      </dgm:t>
    </dgm:pt>
    <dgm:pt modelId="{43CBED82-9FAC-435C-BC75-A0AD18FFD589}" type="sibTrans" cxnId="{C708120B-0C6C-4CAA-AAE2-AD7AD0DFC526}">
      <dgm:prSet/>
      <dgm:spPr/>
      <dgm:t>
        <a:bodyPr/>
        <a:lstStyle/>
        <a:p>
          <a:endParaRPr lang="zh-CN" altLang="en-US"/>
        </a:p>
      </dgm:t>
    </dgm:pt>
    <dgm:pt modelId="{009E3CC0-908F-4920-98B7-2ED8D5BE912E}">
      <dgm:prSet phldrT="[文本]" custT="1"/>
      <dgm:spPr/>
      <dgm:t>
        <a:bodyPr/>
        <a:lstStyle/>
        <a:p>
          <a:r>
            <a:rPr lang="zh-CN" altLang="en-US" sz="2800" b="1" dirty="0" smtClean="0"/>
            <a:t>课后</a:t>
          </a:r>
          <a:endParaRPr lang="zh-CN" altLang="en-US" sz="2800" b="1" dirty="0"/>
        </a:p>
      </dgm:t>
    </dgm:pt>
    <dgm:pt modelId="{5DFA2526-2B30-450F-90FD-F2512520ED4B}" type="parTrans" cxnId="{37A91622-8B54-465C-81B5-ED52A1265341}">
      <dgm:prSet/>
      <dgm:spPr/>
      <dgm:t>
        <a:bodyPr/>
        <a:lstStyle/>
        <a:p>
          <a:endParaRPr lang="zh-CN" altLang="en-US"/>
        </a:p>
      </dgm:t>
    </dgm:pt>
    <dgm:pt modelId="{D3705355-3827-4FA9-BF82-CF087ADEC0CD}" type="sibTrans" cxnId="{37A91622-8B54-465C-81B5-ED52A1265341}">
      <dgm:prSet/>
      <dgm:spPr/>
      <dgm:t>
        <a:bodyPr/>
        <a:lstStyle/>
        <a:p>
          <a:endParaRPr lang="zh-CN" altLang="en-US"/>
        </a:p>
      </dgm:t>
    </dgm:pt>
    <dgm:pt modelId="{CAE83DD3-61AA-4A13-B8AF-FC2D74D88F5D}" type="pres">
      <dgm:prSet presAssocID="{DEC8FE3F-ED16-4F4F-8DF6-F58F62992E5F}" presName="rootnode" presStyleCnt="0">
        <dgm:presLayoutVars>
          <dgm:chMax/>
          <dgm:chPref/>
          <dgm:dir/>
          <dgm:animLvl val="lvl"/>
        </dgm:presLayoutVars>
      </dgm:prSet>
      <dgm:spPr/>
      <dgm:t>
        <a:bodyPr/>
        <a:lstStyle/>
        <a:p>
          <a:endParaRPr lang="zh-CN" altLang="en-US"/>
        </a:p>
      </dgm:t>
    </dgm:pt>
    <dgm:pt modelId="{39993026-1989-4885-A3E7-6B590A8A7EAF}" type="pres">
      <dgm:prSet presAssocID="{852FFE3C-FFBA-4F61-81D7-6828115DEBFE}" presName="composite" presStyleCnt="0"/>
      <dgm:spPr/>
    </dgm:pt>
    <dgm:pt modelId="{F2353A59-12F4-40B4-B175-6CC6FC3C7788}" type="pres">
      <dgm:prSet presAssocID="{852FFE3C-FFBA-4F61-81D7-6828115DEBFE}" presName="LShape" presStyleLbl="alignNode1" presStyleIdx="0" presStyleCnt="5"/>
      <dgm:spPr/>
    </dgm:pt>
    <dgm:pt modelId="{C2FF30DD-2A8E-4F13-A9EF-26AC22426315}" type="pres">
      <dgm:prSet presAssocID="{852FFE3C-FFBA-4F61-81D7-6828115DEBFE}" presName="ParentText" presStyleLbl="revTx" presStyleIdx="0" presStyleCnt="3">
        <dgm:presLayoutVars>
          <dgm:chMax val="0"/>
          <dgm:chPref val="0"/>
          <dgm:bulletEnabled val="1"/>
        </dgm:presLayoutVars>
      </dgm:prSet>
      <dgm:spPr/>
      <dgm:t>
        <a:bodyPr/>
        <a:lstStyle/>
        <a:p>
          <a:endParaRPr lang="zh-CN" altLang="en-US"/>
        </a:p>
      </dgm:t>
    </dgm:pt>
    <dgm:pt modelId="{B6882730-73D5-4065-A899-536E806E2F79}" type="pres">
      <dgm:prSet presAssocID="{852FFE3C-FFBA-4F61-81D7-6828115DEBFE}" presName="Triangle" presStyleLbl="alignNode1" presStyleIdx="1" presStyleCnt="5"/>
      <dgm:spPr/>
    </dgm:pt>
    <dgm:pt modelId="{F805A6D9-D993-4E84-BA4F-418B6A39F951}" type="pres">
      <dgm:prSet presAssocID="{E41A9083-012E-436F-A3B2-FDD165FDFE90}" presName="sibTrans" presStyleCnt="0"/>
      <dgm:spPr/>
    </dgm:pt>
    <dgm:pt modelId="{C75AF45C-9D9D-43C1-A9EB-E51031D72EC9}" type="pres">
      <dgm:prSet presAssocID="{E41A9083-012E-436F-A3B2-FDD165FDFE90}" presName="space" presStyleCnt="0"/>
      <dgm:spPr/>
    </dgm:pt>
    <dgm:pt modelId="{CC6E2922-0654-4B5C-8A6F-52E5381A3430}" type="pres">
      <dgm:prSet presAssocID="{04B7B029-2061-491C-8B28-6C47F9DEB65D}" presName="composite" presStyleCnt="0"/>
      <dgm:spPr/>
    </dgm:pt>
    <dgm:pt modelId="{03FE6488-8E08-4FD2-87B2-0D58DDB62986}" type="pres">
      <dgm:prSet presAssocID="{04B7B029-2061-491C-8B28-6C47F9DEB65D}" presName="LShape" presStyleLbl="alignNode1" presStyleIdx="2" presStyleCnt="5"/>
      <dgm:spPr/>
    </dgm:pt>
    <dgm:pt modelId="{A075CB3A-AFC4-4079-9AF7-B8D586C84B52}" type="pres">
      <dgm:prSet presAssocID="{04B7B029-2061-491C-8B28-6C47F9DEB65D}" presName="ParentText" presStyleLbl="revTx" presStyleIdx="1" presStyleCnt="3">
        <dgm:presLayoutVars>
          <dgm:chMax val="0"/>
          <dgm:chPref val="0"/>
          <dgm:bulletEnabled val="1"/>
        </dgm:presLayoutVars>
      </dgm:prSet>
      <dgm:spPr/>
      <dgm:t>
        <a:bodyPr/>
        <a:lstStyle/>
        <a:p>
          <a:endParaRPr lang="zh-CN" altLang="en-US"/>
        </a:p>
      </dgm:t>
    </dgm:pt>
    <dgm:pt modelId="{89925155-0CE0-4F2C-86D3-B215CBB78C7A}" type="pres">
      <dgm:prSet presAssocID="{04B7B029-2061-491C-8B28-6C47F9DEB65D}" presName="Triangle" presStyleLbl="alignNode1" presStyleIdx="3" presStyleCnt="5"/>
      <dgm:spPr/>
    </dgm:pt>
    <dgm:pt modelId="{0B22A9D6-249B-4901-9E8A-A99EDA17A108}" type="pres">
      <dgm:prSet presAssocID="{43CBED82-9FAC-435C-BC75-A0AD18FFD589}" presName="sibTrans" presStyleCnt="0"/>
      <dgm:spPr/>
    </dgm:pt>
    <dgm:pt modelId="{17E61CD0-15F4-4D60-9070-B7A336BE2684}" type="pres">
      <dgm:prSet presAssocID="{43CBED82-9FAC-435C-BC75-A0AD18FFD589}" presName="space" presStyleCnt="0"/>
      <dgm:spPr/>
    </dgm:pt>
    <dgm:pt modelId="{A667B702-C714-4890-BF87-BB0B23A69C18}" type="pres">
      <dgm:prSet presAssocID="{009E3CC0-908F-4920-98B7-2ED8D5BE912E}" presName="composite" presStyleCnt="0"/>
      <dgm:spPr/>
    </dgm:pt>
    <dgm:pt modelId="{FC826DE3-1EFD-4DC0-B9C7-C047E2211621}" type="pres">
      <dgm:prSet presAssocID="{009E3CC0-908F-4920-98B7-2ED8D5BE912E}" presName="LShape" presStyleLbl="alignNode1" presStyleIdx="4" presStyleCnt="5"/>
      <dgm:spPr/>
    </dgm:pt>
    <dgm:pt modelId="{4D9A414F-ADBD-4196-9A09-7229B886568D}" type="pres">
      <dgm:prSet presAssocID="{009E3CC0-908F-4920-98B7-2ED8D5BE912E}" presName="ParentText" presStyleLbl="revTx" presStyleIdx="2" presStyleCnt="3">
        <dgm:presLayoutVars>
          <dgm:chMax val="0"/>
          <dgm:chPref val="0"/>
          <dgm:bulletEnabled val="1"/>
        </dgm:presLayoutVars>
      </dgm:prSet>
      <dgm:spPr/>
      <dgm:t>
        <a:bodyPr/>
        <a:lstStyle/>
        <a:p>
          <a:endParaRPr lang="zh-CN" altLang="en-US"/>
        </a:p>
      </dgm:t>
    </dgm:pt>
  </dgm:ptLst>
  <dgm:cxnLst>
    <dgm:cxn modelId="{C708120B-0C6C-4CAA-AAE2-AD7AD0DFC526}" srcId="{DEC8FE3F-ED16-4F4F-8DF6-F58F62992E5F}" destId="{04B7B029-2061-491C-8B28-6C47F9DEB65D}" srcOrd="1" destOrd="0" parTransId="{08384517-ADB5-4984-9147-A4B43BC24A41}" sibTransId="{43CBED82-9FAC-435C-BC75-A0AD18FFD589}"/>
    <dgm:cxn modelId="{37A91622-8B54-465C-81B5-ED52A1265341}" srcId="{DEC8FE3F-ED16-4F4F-8DF6-F58F62992E5F}" destId="{009E3CC0-908F-4920-98B7-2ED8D5BE912E}" srcOrd="2" destOrd="0" parTransId="{5DFA2526-2B30-450F-90FD-F2512520ED4B}" sibTransId="{D3705355-3827-4FA9-BF82-CF087ADEC0CD}"/>
    <dgm:cxn modelId="{D4EBE5ED-F2EE-458B-B373-210B77E01A53}" srcId="{DEC8FE3F-ED16-4F4F-8DF6-F58F62992E5F}" destId="{852FFE3C-FFBA-4F61-81D7-6828115DEBFE}" srcOrd="0" destOrd="0" parTransId="{9F204829-4CB5-464C-8BB9-AF546AEFBB72}" sibTransId="{E41A9083-012E-436F-A3B2-FDD165FDFE90}"/>
    <dgm:cxn modelId="{EBE886C9-7F5F-4D31-9E5E-FAB4B370E452}" type="presOf" srcId="{DEC8FE3F-ED16-4F4F-8DF6-F58F62992E5F}" destId="{CAE83DD3-61AA-4A13-B8AF-FC2D74D88F5D}" srcOrd="0" destOrd="0" presId="urn:microsoft.com/office/officeart/2009/3/layout/StepUpProcess"/>
    <dgm:cxn modelId="{7B7776C9-8750-4C83-89B3-B143AC073187}" type="presOf" srcId="{852FFE3C-FFBA-4F61-81D7-6828115DEBFE}" destId="{C2FF30DD-2A8E-4F13-A9EF-26AC22426315}" srcOrd="0" destOrd="0" presId="urn:microsoft.com/office/officeart/2009/3/layout/StepUpProcess"/>
    <dgm:cxn modelId="{9803E663-6D31-451F-BFD2-849C428C6950}" type="presOf" srcId="{04B7B029-2061-491C-8B28-6C47F9DEB65D}" destId="{A075CB3A-AFC4-4079-9AF7-B8D586C84B52}" srcOrd="0" destOrd="0" presId="urn:microsoft.com/office/officeart/2009/3/layout/StepUpProcess"/>
    <dgm:cxn modelId="{6A06895F-D607-41E3-AE12-3BE84C193EA8}" type="presOf" srcId="{009E3CC0-908F-4920-98B7-2ED8D5BE912E}" destId="{4D9A414F-ADBD-4196-9A09-7229B886568D}" srcOrd="0" destOrd="0" presId="urn:microsoft.com/office/officeart/2009/3/layout/StepUpProcess"/>
    <dgm:cxn modelId="{62BFBFB2-8D6D-42B0-8EE6-CCF186835CCF}" type="presParOf" srcId="{CAE83DD3-61AA-4A13-B8AF-FC2D74D88F5D}" destId="{39993026-1989-4885-A3E7-6B590A8A7EAF}" srcOrd="0" destOrd="0" presId="urn:microsoft.com/office/officeart/2009/3/layout/StepUpProcess"/>
    <dgm:cxn modelId="{B13F9B13-8241-4088-B5FB-0E0F966B7D55}" type="presParOf" srcId="{39993026-1989-4885-A3E7-6B590A8A7EAF}" destId="{F2353A59-12F4-40B4-B175-6CC6FC3C7788}" srcOrd="0" destOrd="0" presId="urn:microsoft.com/office/officeart/2009/3/layout/StepUpProcess"/>
    <dgm:cxn modelId="{1E3D23AE-C846-4C4C-86E9-9C34A4950097}" type="presParOf" srcId="{39993026-1989-4885-A3E7-6B590A8A7EAF}" destId="{C2FF30DD-2A8E-4F13-A9EF-26AC22426315}" srcOrd="1" destOrd="0" presId="urn:microsoft.com/office/officeart/2009/3/layout/StepUpProcess"/>
    <dgm:cxn modelId="{724D64F8-81CD-4B29-8CBE-0F2E900A5040}" type="presParOf" srcId="{39993026-1989-4885-A3E7-6B590A8A7EAF}" destId="{B6882730-73D5-4065-A899-536E806E2F79}" srcOrd="2" destOrd="0" presId="urn:microsoft.com/office/officeart/2009/3/layout/StepUpProcess"/>
    <dgm:cxn modelId="{3D51E2D7-F93E-45C5-B926-D0FB3A1CDC81}" type="presParOf" srcId="{CAE83DD3-61AA-4A13-B8AF-FC2D74D88F5D}" destId="{F805A6D9-D993-4E84-BA4F-418B6A39F951}" srcOrd="1" destOrd="0" presId="urn:microsoft.com/office/officeart/2009/3/layout/StepUpProcess"/>
    <dgm:cxn modelId="{B57F03D3-DA87-4CEF-BA44-A32FEAB15D64}" type="presParOf" srcId="{F805A6D9-D993-4E84-BA4F-418B6A39F951}" destId="{C75AF45C-9D9D-43C1-A9EB-E51031D72EC9}" srcOrd="0" destOrd="0" presId="urn:microsoft.com/office/officeart/2009/3/layout/StepUpProcess"/>
    <dgm:cxn modelId="{26A9B364-9F72-4C6E-A23A-49DAE36C1B78}" type="presParOf" srcId="{CAE83DD3-61AA-4A13-B8AF-FC2D74D88F5D}" destId="{CC6E2922-0654-4B5C-8A6F-52E5381A3430}" srcOrd="2" destOrd="0" presId="urn:microsoft.com/office/officeart/2009/3/layout/StepUpProcess"/>
    <dgm:cxn modelId="{027B7E83-E6F1-45DA-8335-6F17A2D7058D}" type="presParOf" srcId="{CC6E2922-0654-4B5C-8A6F-52E5381A3430}" destId="{03FE6488-8E08-4FD2-87B2-0D58DDB62986}" srcOrd="0" destOrd="0" presId="urn:microsoft.com/office/officeart/2009/3/layout/StepUpProcess"/>
    <dgm:cxn modelId="{6417FED8-A2D9-4855-9CC1-91AC0E47E23A}" type="presParOf" srcId="{CC6E2922-0654-4B5C-8A6F-52E5381A3430}" destId="{A075CB3A-AFC4-4079-9AF7-B8D586C84B52}" srcOrd="1" destOrd="0" presId="urn:microsoft.com/office/officeart/2009/3/layout/StepUpProcess"/>
    <dgm:cxn modelId="{4A4FD449-0BDD-414A-A813-CEB6A63DBD96}" type="presParOf" srcId="{CC6E2922-0654-4B5C-8A6F-52E5381A3430}" destId="{89925155-0CE0-4F2C-86D3-B215CBB78C7A}" srcOrd="2" destOrd="0" presId="urn:microsoft.com/office/officeart/2009/3/layout/StepUpProcess"/>
    <dgm:cxn modelId="{1D9703F3-4A89-46F0-B8FB-0706FB799671}" type="presParOf" srcId="{CAE83DD3-61AA-4A13-B8AF-FC2D74D88F5D}" destId="{0B22A9D6-249B-4901-9E8A-A99EDA17A108}" srcOrd="3" destOrd="0" presId="urn:microsoft.com/office/officeart/2009/3/layout/StepUpProcess"/>
    <dgm:cxn modelId="{6A12A2A4-A832-400E-86FB-AC56969C1C23}" type="presParOf" srcId="{0B22A9D6-249B-4901-9E8A-A99EDA17A108}" destId="{17E61CD0-15F4-4D60-9070-B7A336BE2684}" srcOrd="0" destOrd="0" presId="urn:microsoft.com/office/officeart/2009/3/layout/StepUpProcess"/>
    <dgm:cxn modelId="{AB015EC2-8101-4DB6-9D89-BF474F038027}" type="presParOf" srcId="{CAE83DD3-61AA-4A13-B8AF-FC2D74D88F5D}" destId="{A667B702-C714-4890-BF87-BB0B23A69C18}" srcOrd="4" destOrd="0" presId="urn:microsoft.com/office/officeart/2009/3/layout/StepUpProcess"/>
    <dgm:cxn modelId="{28EB8760-DF25-4094-B3F3-1C5B10B093F4}" type="presParOf" srcId="{A667B702-C714-4890-BF87-BB0B23A69C18}" destId="{FC826DE3-1EFD-4DC0-B9C7-C047E2211621}" srcOrd="0" destOrd="0" presId="urn:microsoft.com/office/officeart/2009/3/layout/StepUpProcess"/>
    <dgm:cxn modelId="{B665FE50-29DB-42EE-BBE8-84D91B03B45C}" type="presParOf" srcId="{A667B702-C714-4890-BF87-BB0B23A69C18}" destId="{4D9A414F-ADBD-4196-9A09-7229B886568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3E4933-65CA-48FF-8410-38A78717263B}" type="datetimeFigureOut">
              <a:rPr lang="zh-CN" altLang="en-US" smtClean="0"/>
              <a:t>2014/8/27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886C7-ECC7-4B89-9149-2F2DC6CF1D84}" type="slidenum">
              <a:rPr lang="zh-CN" altLang="en-US" smtClean="0"/>
              <a:t>‹#›</a:t>
            </a:fld>
            <a:endParaRPr lang="zh-CN" altLang="en-US"/>
          </a:p>
        </p:txBody>
      </p:sp>
    </p:spTree>
    <p:extLst>
      <p:ext uri="{BB962C8B-B14F-4D97-AF65-F5344CB8AC3E}">
        <p14:creationId xmlns:p14="http://schemas.microsoft.com/office/powerpoint/2010/main" val="213807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3C795B5-CF55-4C73-B00C-FE3F163FAE11}" type="slidenum">
              <a:rPr lang="en-US" smtClean="0"/>
              <a:pPr/>
              <a:t>5</a:t>
            </a:fld>
            <a:endParaRPr lang="en-US"/>
          </a:p>
        </p:txBody>
      </p:sp>
    </p:spTree>
    <p:extLst>
      <p:ext uri="{BB962C8B-B14F-4D97-AF65-F5344CB8AC3E}">
        <p14:creationId xmlns:p14="http://schemas.microsoft.com/office/powerpoint/2010/main" val="2707495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5886C7-ECC7-4B89-9149-2F2DC6CF1D84}" type="slidenum">
              <a:rPr lang="zh-CN" altLang="en-US" smtClean="0"/>
              <a:t>28</a:t>
            </a:fld>
            <a:endParaRPr lang="zh-CN" altLang="en-US"/>
          </a:p>
        </p:txBody>
      </p:sp>
    </p:spTree>
    <p:extLst>
      <p:ext uri="{BB962C8B-B14F-4D97-AF65-F5344CB8AC3E}">
        <p14:creationId xmlns:p14="http://schemas.microsoft.com/office/powerpoint/2010/main" val="3906677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在美国科罗拉多州落基山的一个山区学校</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林地公园高中的教师常常被一个问题所困扰：有些学生由于各种原因，时常错过正常的学校活动，且学生将过多的时间花费在往返学校的巴士上。这样导致很多学生由于缺课而跟不上学习进度，直到有一天，情况发生了变化。</a:t>
            </a:r>
            <a:r>
              <a:rPr lang="en-US" altLang="zh-CN" sz="1200" kern="1200" dirty="0" smtClean="0">
                <a:solidFill>
                  <a:schemeClr val="tx1"/>
                </a:solidFill>
                <a:effectLst/>
                <a:latin typeface="+mn-lt"/>
                <a:ea typeface="+mn-ea"/>
                <a:cs typeface="+mn-cs"/>
              </a:rPr>
              <a:t>2007</a:t>
            </a:r>
            <a:r>
              <a:rPr lang="zh-CN" altLang="zh-CN" sz="1200" kern="1200" dirty="0" smtClean="0">
                <a:solidFill>
                  <a:schemeClr val="tx1"/>
                </a:solidFill>
                <a:effectLst/>
                <a:latin typeface="+mn-lt"/>
                <a:ea typeface="+mn-ea"/>
                <a:cs typeface="+mn-cs"/>
              </a:rPr>
              <a:t>年春天，学校的化学教师乔纳森</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伯尔曼</a:t>
            </a:r>
            <a:r>
              <a:rPr lang="en-US" altLang="zh-CN" sz="1200" kern="1200" dirty="0" smtClean="0">
                <a:solidFill>
                  <a:schemeClr val="tx1"/>
                </a:solidFill>
                <a:effectLst/>
                <a:latin typeface="+mn-lt"/>
                <a:ea typeface="+mn-ea"/>
                <a:cs typeface="+mn-cs"/>
              </a:rPr>
              <a:t>(Jon Bergmann)</a:t>
            </a:r>
            <a:r>
              <a:rPr lang="zh-CN" altLang="zh-CN" sz="1200" kern="1200" dirty="0" smtClean="0">
                <a:solidFill>
                  <a:schemeClr val="tx1"/>
                </a:solidFill>
                <a:effectLst/>
                <a:latin typeface="+mn-lt"/>
                <a:ea typeface="+mn-ea"/>
                <a:cs typeface="+mn-cs"/>
              </a:rPr>
              <a:t>和亚伦</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萨姆斯</a:t>
            </a:r>
            <a:r>
              <a:rPr lang="en-US" altLang="zh-CN" sz="1200" kern="1200" dirty="0" smtClean="0">
                <a:solidFill>
                  <a:schemeClr val="tx1"/>
                </a:solidFill>
                <a:effectLst/>
                <a:latin typeface="+mn-lt"/>
                <a:ea typeface="+mn-ea"/>
                <a:cs typeface="+mn-cs"/>
              </a:rPr>
              <a:t>(Aaron </a:t>
            </a:r>
            <a:r>
              <a:rPr lang="en-US" altLang="zh-CN" sz="1200" kern="1200" dirty="0" err="1" smtClean="0">
                <a:solidFill>
                  <a:schemeClr val="tx1"/>
                </a:solidFill>
                <a:effectLst/>
                <a:latin typeface="+mn-lt"/>
                <a:ea typeface="+mn-ea"/>
                <a:cs typeface="+mn-cs"/>
              </a:rPr>
              <a:t>Sams</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开始使用屏幕捕捉软件录制</a:t>
            </a:r>
            <a:r>
              <a:rPr lang="en-US" altLang="zh-CN" sz="1200" kern="1200" dirty="0" smtClean="0">
                <a:solidFill>
                  <a:schemeClr val="tx1"/>
                </a:solidFill>
                <a:effectLst/>
                <a:latin typeface="+mn-lt"/>
                <a:ea typeface="+mn-ea"/>
                <a:cs typeface="+mn-cs"/>
              </a:rPr>
              <a:t>PowerPoint</a:t>
            </a:r>
            <a:r>
              <a:rPr lang="zh-CN" altLang="zh-CN" sz="1200" kern="1200" dirty="0" smtClean="0">
                <a:solidFill>
                  <a:schemeClr val="tx1"/>
                </a:solidFill>
                <a:effectLst/>
                <a:latin typeface="+mn-lt"/>
                <a:ea typeface="+mn-ea"/>
                <a:cs typeface="+mn-cs"/>
              </a:rPr>
              <a:t>演示文稿的播放和讲解。他们把结合实时讲解和</a:t>
            </a:r>
            <a:r>
              <a:rPr lang="en-US" altLang="zh-CN" sz="1200" kern="1200" dirty="0" smtClean="0">
                <a:solidFill>
                  <a:schemeClr val="tx1"/>
                </a:solidFill>
                <a:effectLst/>
                <a:latin typeface="+mn-lt"/>
                <a:ea typeface="+mn-ea"/>
                <a:cs typeface="+mn-cs"/>
              </a:rPr>
              <a:t>PPT</a:t>
            </a:r>
            <a:r>
              <a:rPr lang="zh-CN" altLang="zh-CN" sz="1200" kern="1200" dirty="0" smtClean="0">
                <a:solidFill>
                  <a:schemeClr val="tx1"/>
                </a:solidFill>
                <a:effectLst/>
                <a:latin typeface="+mn-lt"/>
                <a:ea typeface="+mn-ea"/>
                <a:cs typeface="+mn-cs"/>
              </a:rPr>
              <a:t>演示的视频上传到网络，以此帮助课堂缺席的学生补课，而那时</a:t>
            </a:r>
            <a:r>
              <a:rPr lang="en-US" altLang="zh-CN" sz="1200" kern="1200" dirty="0" smtClean="0">
                <a:solidFill>
                  <a:schemeClr val="tx1"/>
                </a:solidFill>
                <a:effectLst/>
                <a:latin typeface="+mn-lt"/>
                <a:ea typeface="+mn-ea"/>
                <a:cs typeface="+mn-cs"/>
              </a:rPr>
              <a:t>YouTube</a:t>
            </a:r>
            <a:r>
              <a:rPr lang="zh-CN" altLang="zh-CN" sz="1200" kern="1200" dirty="0" smtClean="0">
                <a:solidFill>
                  <a:schemeClr val="tx1"/>
                </a:solidFill>
                <a:effectLst/>
                <a:latin typeface="+mn-lt"/>
                <a:ea typeface="+mn-ea"/>
                <a:cs typeface="+mn-cs"/>
              </a:rPr>
              <a:t>才刚刚开始。</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更具开创性的是，两位教师逐渐以学生在家看视频听讲解为基础，节省出课堂时间来为在完成作业或做实验过程中有困难的学生提供帮助。不久，这些在线教学视频被更多的学生接受并广泛传播开来。由于很多学生在每天晚上</a:t>
            </a:r>
            <a:r>
              <a:rPr lang="en-US" altLang="zh-CN" sz="1200" kern="1200" dirty="0" smtClean="0">
                <a:solidFill>
                  <a:schemeClr val="tx1"/>
                </a:solidFill>
                <a:effectLst/>
                <a:latin typeface="+mn-lt"/>
                <a:ea typeface="+mn-ea"/>
                <a:cs typeface="+mn-cs"/>
              </a:rPr>
              <a:t>18</a:t>
            </a:r>
            <a:r>
              <a:rPr lang="zh-CN" altLang="zh-CN" sz="1200" kern="1200" dirty="0" smtClean="0">
                <a:solidFill>
                  <a:schemeClr val="tx1"/>
                </a:solidFill>
                <a:effectLst/>
                <a:latin typeface="+mn-lt"/>
                <a:ea typeface="+mn-ea"/>
                <a:cs typeface="+mn-cs"/>
              </a:rPr>
              <a:t>时至</a:t>
            </a:r>
            <a:r>
              <a:rPr lang="en-US" altLang="zh-CN" sz="1200" kern="1200" dirty="0" smtClean="0">
                <a:solidFill>
                  <a:schemeClr val="tx1"/>
                </a:solidFill>
                <a:effectLst/>
                <a:latin typeface="+mn-lt"/>
                <a:ea typeface="+mn-ea"/>
                <a:cs typeface="+mn-cs"/>
              </a:rPr>
              <a:t>22</a:t>
            </a:r>
            <a:r>
              <a:rPr lang="zh-CN" altLang="zh-CN" sz="1200" kern="1200" dirty="0" smtClean="0">
                <a:solidFill>
                  <a:schemeClr val="tx1"/>
                </a:solidFill>
                <a:effectLst/>
                <a:latin typeface="+mn-lt"/>
                <a:ea typeface="+mn-ea"/>
                <a:cs typeface="+mn-cs"/>
              </a:rPr>
              <a:t>时之间下载教学视频，以至于学校的视频服务器在这个时段经常崩溃。</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翻转课堂已经改变了我们的教学实践。我们再也不会在学生面前花费</a:t>
            </a:r>
            <a:r>
              <a:rPr lang="en-US" altLang="zh-CN" sz="1200" kern="1200" dirty="0" smtClean="0">
                <a:solidFill>
                  <a:schemeClr val="tx1"/>
                </a:solidFill>
                <a:effectLst/>
                <a:latin typeface="+mn-lt"/>
                <a:ea typeface="+mn-ea"/>
                <a:cs typeface="+mn-cs"/>
              </a:rPr>
              <a:t>30</a:t>
            </a:r>
            <a:r>
              <a:rPr lang="zh-CN" altLang="zh-CN" sz="1200" kern="1200" dirty="0" smtClean="0">
                <a:solidFill>
                  <a:schemeClr val="tx1"/>
                </a:solidFill>
                <a:effectLst/>
                <a:latin typeface="+mn-lt"/>
                <a:ea typeface="+mn-ea"/>
                <a:cs typeface="+mn-cs"/>
              </a:rPr>
              <a:t>分钟</a:t>
            </a:r>
            <a:r>
              <a:rPr lang="en-US" altLang="zh-CN" sz="1200" kern="1200" dirty="0" smtClean="0">
                <a:solidFill>
                  <a:schemeClr val="tx1"/>
                </a:solidFill>
                <a:effectLst/>
                <a:latin typeface="+mn-lt"/>
                <a:ea typeface="+mn-ea"/>
                <a:cs typeface="+mn-cs"/>
              </a:rPr>
              <a:t>~60</a:t>
            </a:r>
            <a:r>
              <a:rPr lang="zh-CN" altLang="zh-CN" sz="1200" kern="1200" dirty="0" smtClean="0">
                <a:solidFill>
                  <a:schemeClr val="tx1"/>
                </a:solidFill>
                <a:effectLst/>
                <a:latin typeface="+mn-lt"/>
                <a:ea typeface="+mn-ea"/>
                <a:cs typeface="+mn-cs"/>
              </a:rPr>
              <a:t>分钟来讲解。我们可能永远不会回到传统的教学方式了。</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这对搭档对此深有感触。</a:t>
            </a:r>
            <a:r>
              <a:rPr lang="en-US" altLang="zh-CN" sz="1200" kern="1200" dirty="0" smtClean="0">
                <a:solidFill>
                  <a:schemeClr val="tx1"/>
                </a:solidFill>
                <a:effectLst/>
                <a:latin typeface="+mn-lt"/>
                <a:ea typeface="+mn-ea"/>
                <a:cs typeface="+mn-cs"/>
              </a:rPr>
              <a:t> </a:t>
            </a:r>
            <a:br>
              <a:rPr lang="en-US" altLang="zh-CN" sz="1200" kern="1200" dirty="0" smtClean="0">
                <a:solidFill>
                  <a:schemeClr val="tx1"/>
                </a:solidFill>
                <a:effectLst/>
                <a:latin typeface="+mn-lt"/>
                <a:ea typeface="+mn-ea"/>
                <a:cs typeface="+mn-cs"/>
              </a:rPr>
            </a:br>
            <a:endParaRPr lang="zh-CN" altLang="en-US" dirty="0"/>
          </a:p>
        </p:txBody>
      </p:sp>
      <p:sp>
        <p:nvSpPr>
          <p:cNvPr id="4" name="灯片编号占位符 3"/>
          <p:cNvSpPr>
            <a:spLocks noGrp="1"/>
          </p:cNvSpPr>
          <p:nvPr>
            <p:ph type="sldNum" sz="quarter" idx="10"/>
          </p:nvPr>
        </p:nvSpPr>
        <p:spPr/>
        <p:txBody>
          <a:bodyPr/>
          <a:lstStyle/>
          <a:p>
            <a:fld id="{5292F535-D9B2-40D6-B23A-FF3516AE4AB9}" type="slidenum">
              <a:rPr lang="zh-CN" altLang="en-US" smtClean="0"/>
              <a:t>36</a:t>
            </a:fld>
            <a:endParaRPr lang="zh-CN" altLang="en-US"/>
          </a:p>
        </p:txBody>
      </p:sp>
    </p:spTree>
    <p:extLst>
      <p:ext uri="{BB962C8B-B14F-4D97-AF65-F5344CB8AC3E}">
        <p14:creationId xmlns:p14="http://schemas.microsoft.com/office/powerpoint/2010/main" val="600453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92F535-D9B2-40D6-B23A-FF3516AE4AB9}" type="slidenum">
              <a:rPr lang="zh-CN" altLang="en-US" smtClean="0"/>
              <a:t>37</a:t>
            </a:fld>
            <a:endParaRPr lang="zh-CN" altLang="en-US"/>
          </a:p>
        </p:txBody>
      </p:sp>
    </p:spTree>
    <p:extLst>
      <p:ext uri="{BB962C8B-B14F-4D97-AF65-F5344CB8AC3E}">
        <p14:creationId xmlns:p14="http://schemas.microsoft.com/office/powerpoint/2010/main" val="3259609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92F535-D9B2-40D6-B23A-FF3516AE4AB9}" type="slidenum">
              <a:rPr lang="zh-CN" altLang="en-US" smtClean="0"/>
              <a:t>38</a:t>
            </a:fld>
            <a:endParaRPr lang="zh-CN" altLang="en-US"/>
          </a:p>
        </p:txBody>
      </p:sp>
    </p:spTree>
    <p:extLst>
      <p:ext uri="{BB962C8B-B14F-4D97-AF65-F5344CB8AC3E}">
        <p14:creationId xmlns:p14="http://schemas.microsoft.com/office/powerpoint/2010/main" val="3259609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两位教师的实践引起越来越多的人的关注，以至于经常受到邀请向同行介绍这种教学模式。他们的讲座已经遍布北美，逐渐有更多的教师开始利用在线视频在课外教授学生，回到课堂时间则进行协作学习和概念掌握的练习。翻转课堂，不仅改变了小镇高中的课堂，来自世界各地的许多教师也采用这种模式用于小学、初中、高中乃至成人教育，来教授西班牙语、科学、数学。</a:t>
            </a:r>
            <a:r>
              <a:rPr lang="en-US" altLang="zh-CN" sz="1200" kern="1200" dirty="0" smtClean="0">
                <a:solidFill>
                  <a:schemeClr val="tx1"/>
                </a:solidFill>
                <a:effectLst/>
                <a:latin typeface="+mn-lt"/>
                <a:ea typeface="+mn-ea"/>
                <a:cs typeface="+mn-cs"/>
              </a:rPr>
              <a:t>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5292F535-D9B2-40D6-B23A-FF3516AE4AB9}" type="slidenum">
              <a:rPr lang="zh-CN" altLang="en-US" smtClean="0"/>
              <a:t>39</a:t>
            </a:fld>
            <a:endParaRPr lang="zh-CN" altLang="en-US"/>
          </a:p>
        </p:txBody>
      </p:sp>
    </p:spTree>
    <p:extLst>
      <p:ext uri="{BB962C8B-B14F-4D97-AF65-F5344CB8AC3E}">
        <p14:creationId xmlns:p14="http://schemas.microsoft.com/office/powerpoint/2010/main" val="2302799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92F535-D9B2-40D6-B23A-FF3516AE4AB9}" type="slidenum">
              <a:rPr lang="zh-CN" altLang="en-US" smtClean="0"/>
              <a:t>40</a:t>
            </a:fld>
            <a:endParaRPr lang="zh-CN" altLang="en-US"/>
          </a:p>
        </p:txBody>
      </p:sp>
    </p:spTree>
    <p:extLst>
      <p:ext uri="{BB962C8B-B14F-4D97-AF65-F5344CB8AC3E}">
        <p14:creationId xmlns:p14="http://schemas.microsoft.com/office/powerpoint/2010/main" val="2302799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92F535-D9B2-40D6-B23A-FF3516AE4AB9}" type="slidenum">
              <a:rPr lang="zh-CN" altLang="en-US" smtClean="0"/>
              <a:t>41</a:t>
            </a:fld>
            <a:endParaRPr lang="zh-CN" altLang="en-US"/>
          </a:p>
        </p:txBody>
      </p:sp>
    </p:spTree>
    <p:extLst>
      <p:ext uri="{BB962C8B-B14F-4D97-AF65-F5344CB8AC3E}">
        <p14:creationId xmlns:p14="http://schemas.microsoft.com/office/powerpoint/2010/main" val="600453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zh-CN" sz="1200" dirty="0" smtClean="0"/>
              <a:t>，可以看到谁看了教学影片并完成测验，这样更容易关注那些学习有困难的学生</a:t>
            </a:r>
            <a:endParaRPr lang="zh-CN" altLang="en-US" dirty="0"/>
          </a:p>
        </p:txBody>
      </p:sp>
      <p:sp>
        <p:nvSpPr>
          <p:cNvPr id="4" name="灯片编号占位符 3"/>
          <p:cNvSpPr>
            <a:spLocks noGrp="1"/>
          </p:cNvSpPr>
          <p:nvPr>
            <p:ph type="sldNum" sz="quarter" idx="10"/>
          </p:nvPr>
        </p:nvSpPr>
        <p:spPr/>
        <p:txBody>
          <a:bodyPr/>
          <a:lstStyle/>
          <a:p>
            <a:fld id="{5292F535-D9B2-40D6-B23A-FF3516AE4AB9}" type="slidenum">
              <a:rPr lang="zh-CN" altLang="en-US" smtClean="0"/>
              <a:t>42</a:t>
            </a:fld>
            <a:endParaRPr lang="zh-CN" altLang="en-US"/>
          </a:p>
        </p:txBody>
      </p:sp>
    </p:spTree>
    <p:extLst>
      <p:ext uri="{BB962C8B-B14F-4D97-AF65-F5344CB8AC3E}">
        <p14:creationId xmlns:p14="http://schemas.microsoft.com/office/powerpoint/2010/main" val="925767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92F535-D9B2-40D6-B23A-FF3516AE4AB9}" type="slidenum">
              <a:rPr lang="zh-CN" altLang="en-US" smtClean="0"/>
              <a:t>43</a:t>
            </a:fld>
            <a:endParaRPr lang="zh-CN" altLang="en-US"/>
          </a:p>
        </p:txBody>
      </p:sp>
    </p:spTree>
    <p:extLst>
      <p:ext uri="{BB962C8B-B14F-4D97-AF65-F5344CB8AC3E}">
        <p14:creationId xmlns:p14="http://schemas.microsoft.com/office/powerpoint/2010/main" val="925767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92F535-D9B2-40D6-B23A-FF3516AE4AB9}" type="slidenum">
              <a:rPr lang="zh-CN" altLang="en-US" smtClean="0"/>
              <a:t>44</a:t>
            </a:fld>
            <a:endParaRPr lang="zh-CN" altLang="en-US"/>
          </a:p>
        </p:txBody>
      </p:sp>
    </p:spTree>
    <p:extLst>
      <p:ext uri="{BB962C8B-B14F-4D97-AF65-F5344CB8AC3E}">
        <p14:creationId xmlns:p14="http://schemas.microsoft.com/office/powerpoint/2010/main" val="92576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3C795B5-CF55-4C73-B00C-FE3F163FAE11}" type="slidenum">
              <a:rPr lang="en-US" smtClean="0"/>
              <a:pPr/>
              <a:t>8</a:t>
            </a:fld>
            <a:endParaRPr lang="en-US"/>
          </a:p>
        </p:txBody>
      </p:sp>
    </p:spTree>
    <p:extLst>
      <p:ext uri="{BB962C8B-B14F-4D97-AF65-F5344CB8AC3E}">
        <p14:creationId xmlns:p14="http://schemas.microsoft.com/office/powerpoint/2010/main" val="177241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92F535-D9B2-40D6-B23A-FF3516AE4AB9}" type="slidenum">
              <a:rPr lang="zh-CN" altLang="en-US" smtClean="0"/>
              <a:t>45</a:t>
            </a:fld>
            <a:endParaRPr lang="zh-CN" altLang="en-US"/>
          </a:p>
        </p:txBody>
      </p:sp>
    </p:spTree>
    <p:extLst>
      <p:ext uri="{BB962C8B-B14F-4D97-AF65-F5344CB8AC3E}">
        <p14:creationId xmlns:p14="http://schemas.microsoft.com/office/powerpoint/2010/main" val="925767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sz="1200" dirty="0" smtClean="0"/>
              <a:t>雪莱在加拿大萨斯喀彻温省穆斯乔的草原南高中教英语、科学和技术。</a:t>
            </a:r>
            <a:endParaRPr lang="zh-CN" altLang="en-US" dirty="0"/>
          </a:p>
        </p:txBody>
      </p:sp>
      <p:sp>
        <p:nvSpPr>
          <p:cNvPr id="4" name="灯片编号占位符 3"/>
          <p:cNvSpPr>
            <a:spLocks noGrp="1"/>
          </p:cNvSpPr>
          <p:nvPr>
            <p:ph type="sldNum" sz="quarter" idx="10"/>
          </p:nvPr>
        </p:nvSpPr>
        <p:spPr/>
        <p:txBody>
          <a:bodyPr/>
          <a:lstStyle/>
          <a:p>
            <a:fld id="{5292F535-D9B2-40D6-B23A-FF3516AE4AB9}" type="slidenum">
              <a:rPr lang="zh-CN" altLang="en-US" smtClean="0"/>
              <a:t>46</a:t>
            </a:fld>
            <a:endParaRPr lang="zh-CN" altLang="en-US"/>
          </a:p>
        </p:txBody>
      </p:sp>
    </p:spTree>
    <p:extLst>
      <p:ext uri="{BB962C8B-B14F-4D97-AF65-F5344CB8AC3E}">
        <p14:creationId xmlns:p14="http://schemas.microsoft.com/office/powerpoint/2010/main" val="2036773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虽然翻转课堂在</a:t>
            </a:r>
            <a:r>
              <a:rPr lang="en-US" altLang="zh-CN" sz="1200" kern="1200" dirty="0" smtClean="0">
                <a:solidFill>
                  <a:schemeClr val="tx1"/>
                </a:solidFill>
                <a:effectLst/>
                <a:latin typeface="+mn-lt"/>
                <a:ea typeface="+mn-ea"/>
                <a:cs typeface="+mn-cs"/>
              </a:rPr>
              <a:t>2007</a:t>
            </a:r>
            <a:r>
              <a:rPr lang="zh-CN" altLang="zh-CN" sz="1200" kern="1200" dirty="0" smtClean="0">
                <a:solidFill>
                  <a:schemeClr val="tx1"/>
                </a:solidFill>
                <a:effectLst/>
                <a:latin typeface="+mn-lt"/>
                <a:ea typeface="+mn-ea"/>
                <a:cs typeface="+mn-cs"/>
              </a:rPr>
              <a:t>年就开始在美国一些学校流行，但直到</a:t>
            </a:r>
            <a:r>
              <a:rPr lang="en-US" altLang="zh-CN" sz="1200" kern="1200" dirty="0" smtClean="0">
                <a:solidFill>
                  <a:schemeClr val="tx1"/>
                </a:solidFill>
                <a:effectLst/>
                <a:latin typeface="+mn-lt"/>
                <a:ea typeface="+mn-ea"/>
                <a:cs typeface="+mn-cs"/>
              </a:rPr>
              <a:t>2011</a:t>
            </a:r>
            <a:r>
              <a:rPr lang="zh-CN" altLang="zh-CN" sz="1200" kern="1200" dirty="0" smtClean="0">
                <a:solidFill>
                  <a:schemeClr val="tx1"/>
                </a:solidFill>
                <a:effectLst/>
                <a:latin typeface="+mn-lt"/>
                <a:ea typeface="+mn-ea"/>
                <a:cs typeface="+mn-cs"/>
              </a:rPr>
              <a:t>年才大热起来，为众多教师熟知，并成为全球教育界关注的教学模式。这一切都要归功于萨尔曼</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罕（</a:t>
            </a:r>
            <a:r>
              <a:rPr lang="en-US" altLang="zh-CN" sz="1200" kern="1200" dirty="0" smtClean="0">
                <a:solidFill>
                  <a:schemeClr val="tx1"/>
                </a:solidFill>
                <a:effectLst/>
                <a:latin typeface="+mn-lt"/>
                <a:ea typeface="+mn-ea"/>
                <a:cs typeface="+mn-cs"/>
              </a:rPr>
              <a:t>Salman khan</a:t>
            </a:r>
            <a:r>
              <a:rPr lang="zh-CN" altLang="zh-CN" sz="1200" kern="1200" dirty="0" smtClean="0">
                <a:solidFill>
                  <a:schemeClr val="tx1"/>
                </a:solidFill>
                <a:effectLst/>
                <a:latin typeface="+mn-lt"/>
                <a:ea typeface="+mn-ea"/>
                <a:cs typeface="+mn-cs"/>
              </a:rPr>
              <a:t>）和他创立的罕学院（</a:t>
            </a:r>
            <a:r>
              <a:rPr lang="en-US" altLang="zh-CN" sz="1200" kern="1200" dirty="0" smtClean="0">
                <a:solidFill>
                  <a:schemeClr val="tx1"/>
                </a:solidFill>
                <a:effectLst/>
                <a:latin typeface="+mn-lt"/>
                <a:ea typeface="+mn-ea"/>
                <a:cs typeface="+mn-cs"/>
              </a:rPr>
              <a:t>Khan Academy</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2004</a:t>
            </a:r>
            <a:r>
              <a:rPr lang="zh-CN" altLang="zh-CN" sz="1200" kern="1200" dirty="0" smtClean="0">
                <a:solidFill>
                  <a:schemeClr val="tx1"/>
                </a:solidFill>
                <a:effectLst/>
                <a:latin typeface="+mn-lt"/>
                <a:ea typeface="+mn-ea"/>
                <a:cs typeface="+mn-cs"/>
              </a:rPr>
              <a:t>年，罕的</a:t>
            </a:r>
            <a:r>
              <a:rPr lang="en-US" altLang="zh-CN" sz="1200" kern="1200" dirty="0" smtClean="0">
                <a:solidFill>
                  <a:schemeClr val="tx1"/>
                </a:solidFill>
                <a:effectLst/>
                <a:latin typeface="+mn-lt"/>
                <a:ea typeface="+mn-ea"/>
                <a:cs typeface="+mn-cs"/>
              </a:rPr>
              <a:t>13</a:t>
            </a:r>
            <a:r>
              <a:rPr lang="zh-CN" altLang="zh-CN" sz="1200" kern="1200" dirty="0" smtClean="0">
                <a:solidFill>
                  <a:schemeClr val="tx1"/>
                </a:solidFill>
                <a:effectLst/>
                <a:latin typeface="+mn-lt"/>
                <a:ea typeface="+mn-ea"/>
                <a:cs typeface="+mn-cs"/>
              </a:rPr>
              <a:t>岁的侄女纳迪亚请他辅导数学。罕通过电话给纳迪亚讲解，同时为了阐述得更清楚，他还利用雅虎通的涂鸦功能来图解数学概念。但当他们不能同时在线时，他就在</a:t>
            </a:r>
            <a:r>
              <a:rPr lang="en-US" altLang="zh-CN" sz="1200" kern="1200" dirty="0" smtClean="0">
                <a:solidFill>
                  <a:schemeClr val="tx1"/>
                </a:solidFill>
                <a:effectLst/>
                <a:latin typeface="+mn-lt"/>
                <a:ea typeface="+mn-ea"/>
                <a:cs typeface="+mn-cs"/>
              </a:rPr>
              <a:t>Windows“</a:t>
            </a:r>
            <a:r>
              <a:rPr lang="zh-CN" altLang="zh-CN" sz="1200" kern="1200" dirty="0" smtClean="0">
                <a:solidFill>
                  <a:schemeClr val="tx1"/>
                </a:solidFill>
                <a:effectLst/>
                <a:latin typeface="+mn-lt"/>
                <a:ea typeface="+mn-ea"/>
                <a:cs typeface="+mn-cs"/>
              </a:rPr>
              <a:t>画图</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工具上书写讲解，并录制成教学视频，放在</a:t>
            </a:r>
            <a:r>
              <a:rPr lang="en-US" altLang="zh-CN" sz="1200" kern="1200" dirty="0" smtClean="0">
                <a:solidFill>
                  <a:schemeClr val="tx1"/>
                </a:solidFill>
                <a:effectLst/>
                <a:latin typeface="+mn-lt"/>
                <a:ea typeface="+mn-ea"/>
                <a:cs typeface="+mn-cs"/>
              </a:rPr>
              <a:t>YouTube</a:t>
            </a:r>
            <a:r>
              <a:rPr lang="zh-CN" altLang="zh-CN" sz="1200" kern="1200" dirty="0" smtClean="0">
                <a:solidFill>
                  <a:schemeClr val="tx1"/>
                </a:solidFill>
                <a:effectLst/>
                <a:latin typeface="+mn-lt"/>
                <a:ea typeface="+mn-ea"/>
                <a:cs typeface="+mn-cs"/>
              </a:rPr>
              <a:t>上让纳迪亚自己去看。没想到，纳迪亚从此不要罕实时教学辅导了，转而喜欢上了罕的教学视频。罕由此激发出灵感，并开始大量地录制教学视频放到互联网上提供给更多的人学习。他还用</a:t>
            </a:r>
            <a:r>
              <a:rPr lang="en-US" altLang="zh-CN" sz="1200" kern="1200" dirty="0" smtClean="0">
                <a:solidFill>
                  <a:schemeClr val="tx1"/>
                </a:solidFill>
                <a:effectLst/>
                <a:latin typeface="+mn-lt"/>
                <a:ea typeface="+mn-ea"/>
                <a:cs typeface="+mn-cs"/>
              </a:rPr>
              <a:t>Java</a:t>
            </a:r>
            <a:r>
              <a:rPr lang="zh-CN" altLang="zh-CN" sz="1200" kern="1200" dirty="0" smtClean="0">
                <a:solidFill>
                  <a:schemeClr val="tx1"/>
                </a:solidFill>
                <a:effectLst/>
                <a:latin typeface="+mn-lt"/>
                <a:ea typeface="+mn-ea"/>
                <a:cs typeface="+mn-cs"/>
              </a:rPr>
              <a:t>编写自动练习软件帮助学习者掌握课程内容。如果学习者能连续回答对</a:t>
            </a:r>
            <a:r>
              <a:rPr lang="en-US" altLang="zh-CN" sz="1200" kern="1200" dirty="0" smtClean="0">
                <a:solidFill>
                  <a:schemeClr val="tx1"/>
                </a:solidFill>
                <a:effectLst/>
                <a:latin typeface="+mn-lt"/>
                <a:ea typeface="+mn-ea"/>
                <a:cs typeface="+mn-cs"/>
              </a:rPr>
              <a:t>10</a:t>
            </a:r>
            <a:r>
              <a:rPr lang="zh-CN" altLang="zh-CN" sz="1200" kern="1200" dirty="0" smtClean="0">
                <a:solidFill>
                  <a:schemeClr val="tx1"/>
                </a:solidFill>
                <a:effectLst/>
                <a:latin typeface="+mn-lt"/>
                <a:ea typeface="+mn-ea"/>
                <a:cs typeface="+mn-cs"/>
              </a:rPr>
              <a:t>个问题，软件就会把他们带入下一个较高的水平继续解决更难的问题。从此以后，罕的网络教学逐渐得到了越来越多人的喜爱。他录制了数千个教学视频，内容涵盖数理化和经济学，并让无数人受益。</a:t>
            </a:r>
            <a:r>
              <a:rPr lang="en-US" altLang="zh-CN" sz="1200" kern="1200" dirty="0" smtClean="0">
                <a:solidFill>
                  <a:schemeClr val="tx1"/>
                </a:solidFill>
                <a:effectLst/>
                <a:latin typeface="+mn-lt"/>
                <a:ea typeface="+mn-ea"/>
                <a:cs typeface="+mn-cs"/>
              </a:rPr>
              <a:t> </a:t>
            </a:r>
            <a:endParaRPr lang="zh-CN" altLang="en-US" dirty="0"/>
          </a:p>
        </p:txBody>
      </p:sp>
      <p:sp>
        <p:nvSpPr>
          <p:cNvPr id="4" name="灯片编号占位符 3"/>
          <p:cNvSpPr>
            <a:spLocks noGrp="1"/>
          </p:cNvSpPr>
          <p:nvPr>
            <p:ph type="sldNum" sz="quarter" idx="10"/>
          </p:nvPr>
        </p:nvSpPr>
        <p:spPr/>
        <p:txBody>
          <a:bodyPr/>
          <a:lstStyle/>
          <a:p>
            <a:fld id="{5292F535-D9B2-40D6-B23A-FF3516AE4AB9}" type="slidenum">
              <a:rPr lang="zh-CN" altLang="en-US" smtClean="0"/>
              <a:t>47</a:t>
            </a:fld>
            <a:endParaRPr lang="zh-CN" altLang="en-US"/>
          </a:p>
        </p:txBody>
      </p:sp>
    </p:spTree>
    <p:extLst>
      <p:ext uri="{BB962C8B-B14F-4D97-AF65-F5344CB8AC3E}">
        <p14:creationId xmlns:p14="http://schemas.microsoft.com/office/powerpoint/2010/main" val="925767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教师在备课时已经将一部分练习上传至服务器，学生在课前根据预先录制好的教学视频自学完后，在线完成相关练习，学习平台会立即反馈正误。学生根据作业反馈情况决定是否再次学习本课内容，理解错误的地方能够得到及时纠正。</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通过一套统计软件，教师登录教学平台后即可知道每位学生对本课知识的掌握情况以及全班学生的整体学习情况，进而帮助教师调整教学进度、难度，制定个别辅导计划。</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学生观看教学视频时，看不懂的反复看，并且可以随时暂停教师的“讲课”，有更充裕的时间做笔记和理解，减少教师的重复讲解。学生如因特殊原因请假缺课，也不必担心落下课业。由于教学内容得以永久存档，期末复习时，学生如要查缺补漏，只需点击相应链接，教师的教学内容即可重现。 </a:t>
            </a:r>
            <a:endParaRPr lang="en-US" altLang="zh-CN" sz="1200" dirty="0" smtClean="0"/>
          </a:p>
        </p:txBody>
      </p:sp>
      <p:sp>
        <p:nvSpPr>
          <p:cNvPr id="4" name="灯片编号占位符 3"/>
          <p:cNvSpPr>
            <a:spLocks noGrp="1"/>
          </p:cNvSpPr>
          <p:nvPr>
            <p:ph type="sldNum" sz="quarter" idx="10"/>
          </p:nvPr>
        </p:nvSpPr>
        <p:spPr/>
        <p:txBody>
          <a:bodyPr/>
          <a:lstStyle/>
          <a:p>
            <a:fld id="{5292F535-D9B2-40D6-B23A-FF3516AE4AB9}" type="slidenum">
              <a:rPr lang="zh-CN" altLang="en-US" smtClean="0"/>
              <a:t>48</a:t>
            </a:fld>
            <a:endParaRPr lang="zh-CN" altLang="en-US"/>
          </a:p>
        </p:txBody>
      </p:sp>
    </p:spTree>
    <p:extLst>
      <p:ext uri="{BB962C8B-B14F-4D97-AF65-F5344CB8AC3E}">
        <p14:creationId xmlns:p14="http://schemas.microsoft.com/office/powerpoint/2010/main" val="787110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p:txBody>
      </p:sp>
      <p:sp>
        <p:nvSpPr>
          <p:cNvPr id="4" name="灯片编号占位符 3"/>
          <p:cNvSpPr>
            <a:spLocks noGrp="1"/>
          </p:cNvSpPr>
          <p:nvPr>
            <p:ph type="sldNum" sz="quarter" idx="10"/>
          </p:nvPr>
        </p:nvSpPr>
        <p:spPr/>
        <p:txBody>
          <a:bodyPr/>
          <a:lstStyle/>
          <a:p>
            <a:fld id="{5292F535-D9B2-40D6-B23A-FF3516AE4AB9}" type="slidenum">
              <a:rPr lang="zh-CN" altLang="en-US" smtClean="0"/>
              <a:t>49</a:t>
            </a:fld>
            <a:endParaRPr lang="zh-CN" altLang="en-US"/>
          </a:p>
        </p:txBody>
      </p:sp>
    </p:spTree>
    <p:extLst>
      <p:ext uri="{BB962C8B-B14F-4D97-AF65-F5344CB8AC3E}">
        <p14:creationId xmlns:p14="http://schemas.microsoft.com/office/powerpoint/2010/main" val="787110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sz="1200" dirty="0" smtClean="0"/>
              <a:t>节约群体授课平均教学的时间，</a:t>
            </a: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5292F535-D9B2-40D6-B23A-FF3516AE4AB9}" type="slidenum">
              <a:rPr lang="zh-CN" altLang="en-US" smtClean="0"/>
              <a:t>50</a:t>
            </a:fld>
            <a:endParaRPr lang="zh-CN" altLang="en-US"/>
          </a:p>
        </p:txBody>
      </p:sp>
    </p:spTree>
    <p:extLst>
      <p:ext uri="{BB962C8B-B14F-4D97-AF65-F5344CB8AC3E}">
        <p14:creationId xmlns:p14="http://schemas.microsoft.com/office/powerpoint/2010/main" val="4024139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Lectures take place outside of class</a:t>
            </a:r>
            <a:r>
              <a:rPr lang="en-US" altLang="zh-CN" baseline="0" dirty="0" smtClean="0"/>
              <a:t> and class time is devoted to group and individual problem solving</a:t>
            </a:r>
            <a:r>
              <a:rPr lang="zh-CN" altLang="en-US" baseline="0" dirty="0" smtClean="0"/>
              <a:t>，</a:t>
            </a:r>
            <a:r>
              <a:rPr lang="en-US" altLang="zh-CN" baseline="0" dirty="0" smtClean="0"/>
              <a:t>discussion and experiment.</a:t>
            </a:r>
          </a:p>
          <a:p>
            <a:r>
              <a:rPr lang="en-US" altLang="zh-CN" sz="1200" kern="1200" dirty="0" smtClean="0">
                <a:solidFill>
                  <a:schemeClr val="tx1"/>
                </a:solidFill>
                <a:effectLst/>
                <a:latin typeface="+mn-lt"/>
                <a:ea typeface="+mn-ea"/>
                <a:cs typeface="+mn-cs"/>
              </a:rPr>
              <a:t>Eric Mazur</a:t>
            </a:r>
            <a:r>
              <a:rPr lang="zh-CN" altLang="zh-CN" sz="1200" kern="1200" dirty="0" smtClean="0">
                <a:solidFill>
                  <a:schemeClr val="tx1"/>
                </a:solidFill>
                <a:effectLst/>
                <a:latin typeface="+mn-lt"/>
                <a:ea typeface="+mn-ea"/>
                <a:cs typeface="+mn-cs"/>
              </a:rPr>
              <a:t>总结他的教学实验说：「传统教学只注重学习过程的第一步</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“信息传递”，并把这一过程放在最重要的环节，也就是课堂上；但他们忽略了第二步</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“吸收内化”，传统上都把这一过程，放在缺少帮助的课后环节中。结果本应用于师生互动、同伴协作和交流的课堂，常常被教师一个人占用来作知识传授。</a:t>
            </a:r>
          </a:p>
          <a:p>
            <a:r>
              <a:rPr lang="zh-CN" altLang="zh-CN" sz="1200" kern="1200" dirty="0" smtClean="0">
                <a:solidFill>
                  <a:schemeClr val="tx1"/>
                </a:solidFill>
                <a:effectLst/>
                <a:latin typeface="+mn-lt"/>
                <a:ea typeface="+mn-ea"/>
                <a:cs typeface="+mn-cs"/>
              </a:rPr>
              <a:t>但很多事实证明，由于群体教学和个体差异的矛盾，使得「在课堂时间传递知识」注定了是一种有缺陷的方法。</a:t>
            </a:r>
            <a:r>
              <a:rPr lang="en-US" altLang="zh-CN" sz="1200" kern="1200" dirty="0" smtClean="0">
                <a:solidFill>
                  <a:schemeClr val="tx1"/>
                </a:solidFill>
                <a:effectLst/>
                <a:latin typeface="+mn-lt"/>
                <a:ea typeface="+mn-ea"/>
                <a:cs typeface="+mn-cs"/>
              </a:rPr>
              <a:t>Eric Mazur</a:t>
            </a:r>
            <a:r>
              <a:rPr lang="zh-CN" altLang="zh-CN" sz="1200" kern="1200" dirty="0" smtClean="0">
                <a:solidFill>
                  <a:schemeClr val="tx1"/>
                </a:solidFill>
                <a:effectLst/>
                <a:latin typeface="+mn-lt"/>
                <a:ea typeface="+mn-ea"/>
                <a:cs typeface="+mn-cs"/>
              </a:rPr>
              <a:t>教授提出，由于新网络科技让知识的传授变得便捷和容易，教师应该改变教学模式，而把教学重心和时间放到第二步了，换言之，就是把“吸收内化”这一重要的过程放在课堂时间。</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Eric Mazur</a:t>
            </a:r>
            <a:r>
              <a:rPr lang="zh-CN" altLang="zh-CN" sz="1200" kern="1200" dirty="0" smtClean="0">
                <a:solidFill>
                  <a:schemeClr val="tx1"/>
                </a:solidFill>
                <a:effectLst/>
                <a:latin typeface="+mn-lt"/>
                <a:ea typeface="+mn-ea"/>
                <a:cs typeface="+mn-cs"/>
              </a:rPr>
              <a:t>教授在</a:t>
            </a:r>
            <a:r>
              <a:rPr lang="en-US" altLang="zh-CN" sz="1200" kern="1200" dirty="0" smtClean="0">
                <a:solidFill>
                  <a:schemeClr val="tx1"/>
                </a:solidFill>
                <a:effectLst/>
                <a:latin typeface="+mn-lt"/>
                <a:ea typeface="+mn-ea"/>
                <a:cs typeface="+mn-cs"/>
              </a:rPr>
              <a:t>2011</a:t>
            </a:r>
            <a:r>
              <a:rPr lang="zh-CN" altLang="zh-CN" sz="1200" kern="1200" dirty="0" smtClean="0">
                <a:solidFill>
                  <a:schemeClr val="tx1"/>
                </a:solidFill>
                <a:effectLst/>
                <a:latin typeface="+mn-lt"/>
                <a:ea typeface="+mn-ea"/>
                <a:cs typeface="+mn-cs"/>
              </a:rPr>
              <a:t>年的研究揭示：课堂上，同伴间的互助教学能促进知识的吸收内化过程，使学习正确率增加</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倍。而翻转课堂的实施，正是顺应了这一趋势。</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英特尔（</a:t>
            </a:r>
            <a:r>
              <a:rPr lang="en-US" altLang="zh-CN" sz="1200" kern="1200" dirty="0" smtClean="0">
                <a:solidFill>
                  <a:schemeClr val="tx1"/>
                </a:solidFill>
                <a:effectLst/>
                <a:latin typeface="+mn-lt"/>
                <a:ea typeface="+mn-ea"/>
                <a:cs typeface="+mn-cs"/>
              </a:rPr>
              <a:t>INTEL</a:t>
            </a:r>
            <a:r>
              <a:rPr lang="zh-CN" altLang="zh-CN" sz="1200" kern="1200" dirty="0" smtClean="0">
                <a:solidFill>
                  <a:schemeClr val="tx1"/>
                </a:solidFill>
                <a:effectLst/>
                <a:latin typeface="+mn-lt"/>
                <a:ea typeface="+mn-ea"/>
                <a:cs typeface="+mn-cs"/>
              </a:rPr>
              <a:t>）公司全球教育总监</a:t>
            </a:r>
            <a:r>
              <a:rPr lang="en-US" altLang="zh-CN" sz="1200" kern="1200" dirty="0" smtClean="0">
                <a:solidFill>
                  <a:schemeClr val="tx1"/>
                </a:solidFill>
                <a:effectLst/>
                <a:latin typeface="+mn-lt"/>
                <a:ea typeface="+mn-ea"/>
                <a:cs typeface="+mn-cs"/>
              </a:rPr>
              <a:t>Brian Gonzalez</a:t>
            </a:r>
            <a:r>
              <a:rPr lang="zh-CN" altLang="zh-CN" sz="1200" kern="1200" dirty="0" smtClean="0">
                <a:solidFill>
                  <a:schemeClr val="tx1"/>
                </a:solidFill>
                <a:effectLst/>
                <a:latin typeface="+mn-lt"/>
                <a:ea typeface="+mn-ea"/>
                <a:cs typeface="+mn-cs"/>
              </a:rPr>
              <a:t>说，“以前，知识内化的过程都是被放在教室外，那个时候没有老师和家长在场，碰到疑难时，学生容易因无人协助，而产生挫折，丧失学习动机和成就感。但如果把这两个过程颠倒过来，学习成效就会有一个很大的提高。”，他更强调：翻转课堂可以迅速帮助学生提高学习积极性。”</a:t>
            </a:r>
          </a:p>
        </p:txBody>
      </p:sp>
      <p:sp>
        <p:nvSpPr>
          <p:cNvPr id="4" name="灯片编号占位符 3"/>
          <p:cNvSpPr>
            <a:spLocks noGrp="1"/>
          </p:cNvSpPr>
          <p:nvPr>
            <p:ph type="sldNum" sz="quarter" idx="10"/>
          </p:nvPr>
        </p:nvSpPr>
        <p:spPr/>
        <p:txBody>
          <a:bodyPr/>
          <a:lstStyle/>
          <a:p>
            <a:fld id="{5292F535-D9B2-40D6-B23A-FF3516AE4AB9}" type="slidenum">
              <a:rPr lang="zh-CN" altLang="en-US" smtClean="0"/>
              <a:t>52</a:t>
            </a:fld>
            <a:endParaRPr lang="zh-CN" altLang="en-US"/>
          </a:p>
        </p:txBody>
      </p:sp>
    </p:spTree>
    <p:extLst>
      <p:ext uri="{BB962C8B-B14F-4D97-AF65-F5344CB8AC3E}">
        <p14:creationId xmlns:p14="http://schemas.microsoft.com/office/powerpoint/2010/main" val="726022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92F535-D9B2-40D6-B23A-FF3516AE4AB9}" type="slidenum">
              <a:rPr lang="zh-CN" altLang="en-US" smtClean="0"/>
              <a:t>53</a:t>
            </a:fld>
            <a:endParaRPr lang="zh-CN" altLang="en-US"/>
          </a:p>
        </p:txBody>
      </p:sp>
    </p:spTree>
    <p:extLst>
      <p:ext uri="{BB962C8B-B14F-4D97-AF65-F5344CB8AC3E}">
        <p14:creationId xmlns:p14="http://schemas.microsoft.com/office/powerpoint/2010/main" val="726022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Lectures take place outside of class</a:t>
            </a:r>
            <a:r>
              <a:rPr lang="en-US" altLang="zh-CN" baseline="0" dirty="0" smtClean="0"/>
              <a:t> and class time is devoted to group and individual problem solving</a:t>
            </a:r>
            <a:r>
              <a:rPr lang="zh-CN" altLang="en-US" baseline="0" dirty="0" smtClean="0"/>
              <a:t>，</a:t>
            </a:r>
            <a:r>
              <a:rPr lang="en-US" altLang="zh-CN" baseline="0" dirty="0" smtClean="0"/>
              <a:t>discussion and experiment.</a:t>
            </a:r>
          </a:p>
          <a:p>
            <a:r>
              <a:rPr lang="en-US" altLang="zh-CN" sz="1200" kern="1200" dirty="0" smtClean="0">
                <a:solidFill>
                  <a:schemeClr val="tx1"/>
                </a:solidFill>
                <a:effectLst/>
                <a:latin typeface="+mn-lt"/>
                <a:ea typeface="+mn-ea"/>
                <a:cs typeface="+mn-cs"/>
              </a:rPr>
              <a:t>Eric Mazur</a:t>
            </a:r>
            <a:r>
              <a:rPr lang="zh-CN" altLang="zh-CN" sz="1200" kern="1200" dirty="0" smtClean="0">
                <a:solidFill>
                  <a:schemeClr val="tx1"/>
                </a:solidFill>
                <a:effectLst/>
                <a:latin typeface="+mn-lt"/>
                <a:ea typeface="+mn-ea"/>
                <a:cs typeface="+mn-cs"/>
              </a:rPr>
              <a:t>总结他的教学实验说：「传统教学只注重学习过程的第一步</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“信息传递”，并把这一过程放在最重要的环节，也就是课堂上；但他们忽略了第二步</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“吸收内化”，传统上都把这一过程，放在缺少帮助的课后环节中。结果本应用于师生互动、同伴协作和交流的课堂，常常被教师一个人占用来作知识传授。</a:t>
            </a:r>
          </a:p>
          <a:p>
            <a:r>
              <a:rPr lang="zh-CN" altLang="zh-CN" sz="1200" kern="1200" dirty="0" smtClean="0">
                <a:solidFill>
                  <a:schemeClr val="tx1"/>
                </a:solidFill>
                <a:effectLst/>
                <a:latin typeface="+mn-lt"/>
                <a:ea typeface="+mn-ea"/>
                <a:cs typeface="+mn-cs"/>
              </a:rPr>
              <a:t>但很多事实证明，由于群体教学和个体差异的矛盾，使得「在课堂时间传递知识」注定了是一种有缺陷的方法。</a:t>
            </a:r>
            <a:r>
              <a:rPr lang="en-US" altLang="zh-CN" sz="1200" kern="1200" dirty="0" smtClean="0">
                <a:solidFill>
                  <a:schemeClr val="tx1"/>
                </a:solidFill>
                <a:effectLst/>
                <a:latin typeface="+mn-lt"/>
                <a:ea typeface="+mn-ea"/>
                <a:cs typeface="+mn-cs"/>
              </a:rPr>
              <a:t>Eric Mazur</a:t>
            </a:r>
            <a:r>
              <a:rPr lang="zh-CN" altLang="zh-CN" sz="1200" kern="1200" dirty="0" smtClean="0">
                <a:solidFill>
                  <a:schemeClr val="tx1"/>
                </a:solidFill>
                <a:effectLst/>
                <a:latin typeface="+mn-lt"/>
                <a:ea typeface="+mn-ea"/>
                <a:cs typeface="+mn-cs"/>
              </a:rPr>
              <a:t>教授提出，由于新网络科技让知识的传授变得便捷和容易，教师应该改变教学模式，而把教学重心和时间放到第二步了，换言之，就是把“吸收内化”这一重要的过程放在课堂时间。</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Eric Mazur</a:t>
            </a:r>
            <a:r>
              <a:rPr lang="zh-CN" altLang="zh-CN" sz="1200" kern="1200" dirty="0" smtClean="0">
                <a:solidFill>
                  <a:schemeClr val="tx1"/>
                </a:solidFill>
                <a:effectLst/>
                <a:latin typeface="+mn-lt"/>
                <a:ea typeface="+mn-ea"/>
                <a:cs typeface="+mn-cs"/>
              </a:rPr>
              <a:t>教授在</a:t>
            </a:r>
            <a:r>
              <a:rPr lang="en-US" altLang="zh-CN" sz="1200" kern="1200" dirty="0" smtClean="0">
                <a:solidFill>
                  <a:schemeClr val="tx1"/>
                </a:solidFill>
                <a:effectLst/>
                <a:latin typeface="+mn-lt"/>
                <a:ea typeface="+mn-ea"/>
                <a:cs typeface="+mn-cs"/>
              </a:rPr>
              <a:t>2011</a:t>
            </a:r>
            <a:r>
              <a:rPr lang="zh-CN" altLang="zh-CN" sz="1200" kern="1200" dirty="0" smtClean="0">
                <a:solidFill>
                  <a:schemeClr val="tx1"/>
                </a:solidFill>
                <a:effectLst/>
                <a:latin typeface="+mn-lt"/>
                <a:ea typeface="+mn-ea"/>
                <a:cs typeface="+mn-cs"/>
              </a:rPr>
              <a:t>年的研究揭示：课堂上，同伴间的互助教学能促进知识的吸收内化过程，使学习正确率增加</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倍。而翻转课堂的实施，正是顺应了这一趋势。</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英特尔（</a:t>
            </a:r>
            <a:r>
              <a:rPr lang="en-US" altLang="zh-CN" sz="1200" kern="1200" dirty="0" smtClean="0">
                <a:solidFill>
                  <a:schemeClr val="tx1"/>
                </a:solidFill>
                <a:effectLst/>
                <a:latin typeface="+mn-lt"/>
                <a:ea typeface="+mn-ea"/>
                <a:cs typeface="+mn-cs"/>
              </a:rPr>
              <a:t>INTEL</a:t>
            </a:r>
            <a:r>
              <a:rPr lang="zh-CN" altLang="zh-CN" sz="1200" kern="1200" dirty="0" smtClean="0">
                <a:solidFill>
                  <a:schemeClr val="tx1"/>
                </a:solidFill>
                <a:effectLst/>
                <a:latin typeface="+mn-lt"/>
                <a:ea typeface="+mn-ea"/>
                <a:cs typeface="+mn-cs"/>
              </a:rPr>
              <a:t>）公司全球教育总监</a:t>
            </a:r>
            <a:r>
              <a:rPr lang="en-US" altLang="zh-CN" sz="1200" kern="1200" dirty="0" smtClean="0">
                <a:solidFill>
                  <a:schemeClr val="tx1"/>
                </a:solidFill>
                <a:effectLst/>
                <a:latin typeface="+mn-lt"/>
                <a:ea typeface="+mn-ea"/>
                <a:cs typeface="+mn-cs"/>
              </a:rPr>
              <a:t>Brian Gonzalez</a:t>
            </a:r>
            <a:r>
              <a:rPr lang="zh-CN" altLang="zh-CN" sz="1200" kern="1200" dirty="0" smtClean="0">
                <a:solidFill>
                  <a:schemeClr val="tx1"/>
                </a:solidFill>
                <a:effectLst/>
                <a:latin typeface="+mn-lt"/>
                <a:ea typeface="+mn-ea"/>
                <a:cs typeface="+mn-cs"/>
              </a:rPr>
              <a:t>说，“以前，知识内化的过程都是被放在教室外，那个时候没有老师和家长在场，碰到疑难时，学生容易因无人协助，而产生挫折，丧失学习动机和成就感。但如果把这两个过程颠倒过来，学习成效就会有一个很大的提高。”，他更强调：翻转课堂可以迅速帮助学生提高学习积极性。”</a:t>
            </a:r>
          </a:p>
        </p:txBody>
      </p:sp>
      <p:sp>
        <p:nvSpPr>
          <p:cNvPr id="4" name="灯片编号占位符 3"/>
          <p:cNvSpPr>
            <a:spLocks noGrp="1"/>
          </p:cNvSpPr>
          <p:nvPr>
            <p:ph type="sldNum" sz="quarter" idx="10"/>
          </p:nvPr>
        </p:nvSpPr>
        <p:spPr/>
        <p:txBody>
          <a:bodyPr/>
          <a:lstStyle/>
          <a:p>
            <a:fld id="{5292F535-D9B2-40D6-B23A-FF3516AE4AB9}" type="slidenum">
              <a:rPr lang="zh-CN" altLang="en-US" smtClean="0"/>
              <a:t>54</a:t>
            </a:fld>
            <a:endParaRPr lang="zh-CN" altLang="en-US"/>
          </a:p>
        </p:txBody>
      </p:sp>
    </p:spTree>
    <p:extLst>
      <p:ext uri="{BB962C8B-B14F-4D97-AF65-F5344CB8AC3E}">
        <p14:creationId xmlns:p14="http://schemas.microsoft.com/office/powerpoint/2010/main" val="726022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It is time for schools to embrace the digital learning.</a:t>
            </a:r>
          </a:p>
          <a:p>
            <a:r>
              <a:rPr lang="zh-CN" altLang="en-US" dirty="0" smtClean="0"/>
              <a:t>利用数字化设备帮助学生学习，而不是告诉他们，他们不能利用现在最先进的设备学习。</a:t>
            </a:r>
            <a:endParaRPr lang="zh-CN" altLang="en-US" dirty="0"/>
          </a:p>
        </p:txBody>
      </p:sp>
      <p:sp>
        <p:nvSpPr>
          <p:cNvPr id="4" name="灯片编号占位符 3"/>
          <p:cNvSpPr>
            <a:spLocks noGrp="1"/>
          </p:cNvSpPr>
          <p:nvPr>
            <p:ph type="sldNum" sz="quarter" idx="10"/>
          </p:nvPr>
        </p:nvSpPr>
        <p:spPr/>
        <p:txBody>
          <a:bodyPr/>
          <a:lstStyle/>
          <a:p>
            <a:fld id="{5292F535-D9B2-40D6-B23A-FF3516AE4AB9}" type="slidenum">
              <a:rPr lang="zh-CN" altLang="en-US" smtClean="0"/>
              <a:t>55</a:t>
            </a:fld>
            <a:endParaRPr lang="zh-CN" altLang="en-US"/>
          </a:p>
        </p:txBody>
      </p:sp>
    </p:spTree>
    <p:extLst>
      <p:ext uri="{BB962C8B-B14F-4D97-AF65-F5344CB8AC3E}">
        <p14:creationId xmlns:p14="http://schemas.microsoft.com/office/powerpoint/2010/main" val="726022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3C795B5-CF55-4C73-B00C-FE3F163FAE11}" type="slidenum">
              <a:rPr lang="en-US" smtClean="0"/>
              <a:pPr/>
              <a:t>10</a:t>
            </a:fld>
            <a:endParaRPr lang="en-US"/>
          </a:p>
        </p:txBody>
      </p:sp>
    </p:spTree>
    <p:extLst>
      <p:ext uri="{BB962C8B-B14F-4D97-AF65-F5344CB8AC3E}">
        <p14:creationId xmlns:p14="http://schemas.microsoft.com/office/powerpoint/2010/main" val="2749046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课堂时间：攻克难题、小组协作、调研、创造</a:t>
            </a:r>
            <a:endParaRPr lang="en-US" altLang="zh-CN" dirty="0" smtClean="0"/>
          </a:p>
          <a:p>
            <a:r>
              <a:rPr lang="zh-CN" altLang="en-US" dirty="0" smtClean="0"/>
              <a:t>教室成为实验室和工作室，而不仅仅是知识传递的地方。</a:t>
            </a:r>
            <a:endParaRPr lang="en-US" altLang="zh-CN" dirty="0" smtClean="0"/>
          </a:p>
          <a:p>
            <a:r>
              <a:rPr lang="zh-CN" altLang="en-US" dirty="0" smtClean="0"/>
              <a:t>教师在课前进行视频搜集或制作等素材准备；在课后进行视频优化、教学材料优化</a:t>
            </a:r>
            <a:endParaRPr lang="en-US" altLang="zh-CN" dirty="0" smtClean="0"/>
          </a:p>
        </p:txBody>
      </p:sp>
      <p:sp>
        <p:nvSpPr>
          <p:cNvPr id="4" name="灯片编号占位符 3"/>
          <p:cNvSpPr>
            <a:spLocks noGrp="1"/>
          </p:cNvSpPr>
          <p:nvPr>
            <p:ph type="sldNum" sz="quarter" idx="10"/>
          </p:nvPr>
        </p:nvSpPr>
        <p:spPr/>
        <p:txBody>
          <a:bodyPr/>
          <a:lstStyle/>
          <a:p>
            <a:fld id="{5292F535-D9B2-40D6-B23A-FF3516AE4AB9}" type="slidenum">
              <a:rPr lang="zh-CN" altLang="en-US" smtClean="0"/>
              <a:t>56</a:t>
            </a:fld>
            <a:endParaRPr lang="zh-CN" altLang="en-US"/>
          </a:p>
        </p:txBody>
      </p:sp>
    </p:spTree>
    <p:extLst>
      <p:ext uri="{BB962C8B-B14F-4D97-AF65-F5344CB8AC3E}">
        <p14:creationId xmlns:p14="http://schemas.microsoft.com/office/powerpoint/2010/main" val="599093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Class time is spent on problem-solving, discussion and group work, while the absorption of facts and formulae is left for homework, with the teacher roaming between groups to offer advice and respond to questions</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550B3FAD-1FA9-4F80-A7F6-639634194142}" type="slidenum">
              <a:rPr lang="zh-CN" altLang="en-US" smtClean="0"/>
              <a:t>57</a:t>
            </a:fld>
            <a:endParaRPr lang="zh-CN" altLang="en-US"/>
          </a:p>
        </p:txBody>
      </p:sp>
    </p:spTree>
    <p:extLst>
      <p:ext uri="{BB962C8B-B14F-4D97-AF65-F5344CB8AC3E}">
        <p14:creationId xmlns:p14="http://schemas.microsoft.com/office/powerpoint/2010/main" val="1875902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0B3FAD-1FA9-4F80-A7F6-639634194142}" type="slidenum">
              <a:rPr lang="zh-CN" altLang="en-US" smtClean="0"/>
              <a:t>58</a:t>
            </a:fld>
            <a:endParaRPr lang="zh-CN" altLang="en-US"/>
          </a:p>
        </p:txBody>
      </p:sp>
    </p:spTree>
    <p:extLst>
      <p:ext uri="{BB962C8B-B14F-4D97-AF65-F5344CB8AC3E}">
        <p14:creationId xmlns:p14="http://schemas.microsoft.com/office/powerpoint/2010/main" val="1274057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2013</a:t>
            </a:r>
            <a:r>
              <a:rPr lang="zh-CN" altLang="zh-CN" dirty="0" smtClean="0"/>
              <a:t>年春季学期，在盖茨基金会支持下，麻省</a:t>
            </a:r>
            <a:r>
              <a:rPr lang="en-US" altLang="zh-CN" dirty="0" smtClean="0"/>
              <a:t>Mass Bay College</a:t>
            </a:r>
            <a:r>
              <a:rPr lang="zh-CN" altLang="zh-CN" dirty="0" smtClean="0"/>
              <a:t>的</a:t>
            </a:r>
            <a:r>
              <a:rPr lang="en-US" altLang="zh-CN" dirty="0" smtClean="0"/>
              <a:t>20</a:t>
            </a:r>
            <a:r>
              <a:rPr lang="zh-CN" altLang="zh-CN" dirty="0" smtClean="0"/>
              <a:t>个学生开始使用</a:t>
            </a:r>
            <a:r>
              <a:rPr lang="en-US" altLang="zh-CN" dirty="0" smtClean="0"/>
              <a:t>MITX</a:t>
            </a:r>
            <a:r>
              <a:rPr lang="zh-CN" altLang="zh-CN" dirty="0" smtClean="0"/>
              <a:t>的《计算概论和编程基础》课程内容学习，面授环节的老师只是做些问题解答或数学补习。</a:t>
            </a:r>
            <a:r>
              <a:rPr lang="en-US" altLang="zh-CN" dirty="0" smtClean="0"/>
              <a:t>20</a:t>
            </a:r>
            <a:r>
              <a:rPr lang="zh-CN" altLang="zh-CN" dirty="0" smtClean="0"/>
              <a:t>个学生中的</a:t>
            </a:r>
            <a:r>
              <a:rPr lang="en-US" altLang="zh-CN" dirty="0" smtClean="0"/>
              <a:t>18</a:t>
            </a:r>
            <a:r>
              <a:rPr lang="zh-CN" altLang="zh-CN" dirty="0" smtClean="0"/>
              <a:t>名学生期中考试成绩超过</a:t>
            </a:r>
            <a:r>
              <a:rPr lang="en-US" altLang="zh-CN" dirty="0" smtClean="0"/>
              <a:t>80</a:t>
            </a:r>
            <a:r>
              <a:rPr lang="zh-CN" altLang="zh-CN" dirty="0" smtClean="0"/>
              <a:t>分，学生表示很高兴接受课程难度的挑战。</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B040C040-EF3C-4CE3-86DB-2720F5369163}" type="slidenum">
              <a:rPr lang="zh-CN" altLang="en-US" smtClean="0"/>
              <a:t>59</a:t>
            </a:fld>
            <a:endParaRPr lang="zh-CN" altLang="en-US"/>
          </a:p>
        </p:txBody>
      </p:sp>
    </p:spTree>
    <p:extLst>
      <p:ext uri="{BB962C8B-B14F-4D97-AF65-F5344CB8AC3E}">
        <p14:creationId xmlns:p14="http://schemas.microsoft.com/office/powerpoint/2010/main" val="1599712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课前：</a:t>
            </a:r>
            <a:r>
              <a:rPr lang="en-US" altLang="zh-CN" sz="1200" kern="1200" dirty="0" smtClean="0">
                <a:solidFill>
                  <a:schemeClr val="tx1"/>
                </a:solidFill>
                <a:effectLst/>
                <a:latin typeface="+mn-lt"/>
                <a:ea typeface="+mn-ea"/>
                <a:cs typeface="+mn-cs"/>
              </a:rPr>
              <a:t/>
            </a:r>
            <a:br>
              <a:rPr lang="en-US" altLang="zh-CN" sz="1200" kern="1200" dirty="0" smtClean="0">
                <a:solidFill>
                  <a:schemeClr val="tx1"/>
                </a:solidFill>
                <a:effectLst/>
                <a:latin typeface="+mn-lt"/>
                <a:ea typeface="+mn-ea"/>
                <a:cs typeface="+mn-cs"/>
              </a:rPr>
            </a:b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创建教学视频：首先，应明确学生必须掌握的目标，以及视频最终需要表现的内容；其次，是收集和创建视频，应考虑不同教师和班级的差异；第三，在制作过程中应考虑学生的想法，以适应不同学生的学习方法和习惯。</a:t>
            </a: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课前针对性练习</a:t>
            </a:r>
          </a:p>
          <a:p>
            <a:r>
              <a:rPr lang="zh-CN" altLang="zh-CN" sz="1200" kern="1200" dirty="0" smtClean="0">
                <a:solidFill>
                  <a:schemeClr val="tx1"/>
                </a:solidFill>
                <a:effectLst/>
                <a:latin typeface="+mn-lt"/>
                <a:ea typeface="+mn-ea"/>
                <a:cs typeface="+mn-cs"/>
              </a:rPr>
              <a:t>　　在学生看完教学录像之后，应该对录像中的收获和疑问进行记录。同时，学生要完成教师布置的针对性课前练习，以加强对学习内容的巩固并发现学生的疑难之处。对于课前练习的数量和难易程度，教师要合理设计，利用</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最近发展区</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理论，帮助学生利用旧知识完成向新知识的过渡。</a:t>
            </a:r>
          </a:p>
          <a:p>
            <a:r>
              <a:rPr lang="zh-CN" altLang="zh-CN" sz="1200" kern="1200" dirty="0" smtClean="0">
                <a:solidFill>
                  <a:schemeClr val="tx1"/>
                </a:solidFill>
                <a:effectLst/>
                <a:latin typeface="+mn-lt"/>
                <a:ea typeface="+mn-ea"/>
                <a:cs typeface="+mn-cs"/>
              </a:rPr>
              <a:t>　　对于学生课前的学习，教师应该利用信息技术提供网络交流支持。学生在家可以通过留言板、聊天室等网络交流工具与同学进行互动沟通，了解彼此之间的收获与疑问，同学之间能够进行互动解答。</a:t>
            </a:r>
          </a:p>
        </p:txBody>
      </p:sp>
      <p:sp>
        <p:nvSpPr>
          <p:cNvPr id="4" name="灯片编号占位符 3"/>
          <p:cNvSpPr>
            <a:spLocks noGrp="1"/>
          </p:cNvSpPr>
          <p:nvPr>
            <p:ph type="sldNum" sz="quarter" idx="10"/>
          </p:nvPr>
        </p:nvSpPr>
        <p:spPr/>
        <p:txBody>
          <a:bodyPr/>
          <a:lstStyle/>
          <a:p>
            <a:fld id="{5292F535-D9B2-40D6-B23A-FF3516AE4AB9}" type="slidenum">
              <a:rPr lang="zh-CN" altLang="en-US" smtClean="0"/>
              <a:pPr/>
              <a:t>60</a:t>
            </a:fld>
            <a:endParaRPr lang="zh-CN" altLang="en-US"/>
          </a:p>
        </p:txBody>
      </p:sp>
    </p:spTree>
    <p:extLst>
      <p:ext uri="{BB962C8B-B14F-4D97-AF65-F5344CB8AC3E}">
        <p14:creationId xmlns:p14="http://schemas.microsoft.com/office/powerpoint/2010/main" val="2625357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292F535-D9B2-40D6-B23A-FF3516AE4AB9}" type="slidenum">
              <a:rPr lang="zh-CN" altLang="en-US" smtClean="0"/>
              <a:pPr/>
              <a:t>65</a:t>
            </a:fld>
            <a:endParaRPr lang="zh-CN" altLang="en-US"/>
          </a:p>
        </p:txBody>
      </p:sp>
    </p:spTree>
    <p:extLst>
      <p:ext uri="{BB962C8B-B14F-4D97-AF65-F5344CB8AC3E}">
        <p14:creationId xmlns:p14="http://schemas.microsoft.com/office/powerpoint/2010/main" val="2625357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教师需要根据课程内容和学生观看教学视频、课前练习中提出的疑问，总结出一些有探究价值的问题。学生根据理解与兴趣选择相应的探究题目。在此过程中，教师应该针对性地指导学生的选择题目。</a:t>
            </a:r>
          </a:p>
          <a:p>
            <a:r>
              <a:rPr lang="zh-CN" altLang="zh-CN" sz="1200" kern="1200" dirty="0" smtClean="0">
                <a:solidFill>
                  <a:schemeClr val="tx1"/>
                </a:solidFill>
                <a:effectLst/>
                <a:latin typeface="+mn-lt"/>
                <a:ea typeface="+mn-ea"/>
                <a:cs typeface="+mn-cs"/>
              </a:rPr>
              <a:t>　　根据所选问题对学生进行分组，其中，选择同一个问题者将组成一个小组，小组规模控制在</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人以内。然后，根据问题的难易、类型进行小组内部的协作分工设计。当问题涉及面较广并可以划分成若干子问题时，小组成员可以按照“拼图”学习法进行探究式学习。每个小组成员负责一个子问题的探索，最后聚合在一起进行协作式整体探究。当问题涉及面较小、不容易进行划分时，每个小组成员可以先对该问题进行独立研究，最后再进行协作探究。</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　　在翻转课堂中，技术工具和信息资源是学生学习的基础。个性化学习环境的创建能够使学生成为自我激励的学习者，拥有强大的自主学习控制权。学生能够通过教学指导和技术工具进行自我组织的探究性学习。个性化学习环境的设计是基于可协作学习环境中发生的学习而不是整齐划一地传授知识。</a:t>
            </a:r>
          </a:p>
        </p:txBody>
      </p:sp>
      <p:sp>
        <p:nvSpPr>
          <p:cNvPr id="4" name="灯片编号占位符 3"/>
          <p:cNvSpPr>
            <a:spLocks noGrp="1"/>
          </p:cNvSpPr>
          <p:nvPr>
            <p:ph type="sldNum" sz="quarter" idx="10"/>
          </p:nvPr>
        </p:nvSpPr>
        <p:spPr/>
        <p:txBody>
          <a:bodyPr/>
          <a:lstStyle/>
          <a:p>
            <a:fld id="{5292F535-D9B2-40D6-B23A-FF3516AE4AB9}" type="slidenum">
              <a:rPr lang="zh-CN" altLang="en-US" smtClean="0"/>
              <a:pPr/>
              <a:t>66</a:t>
            </a:fld>
            <a:endParaRPr lang="zh-CN" altLang="en-US"/>
          </a:p>
        </p:txBody>
      </p:sp>
    </p:spTree>
    <p:extLst>
      <p:ext uri="{BB962C8B-B14F-4D97-AF65-F5344CB8AC3E}">
        <p14:creationId xmlns:p14="http://schemas.microsoft.com/office/powerpoint/2010/main" val="2625357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独立学习能力是学习者应该具备的重要素质之一。从个体的发展角度来说，学生的学习是从依赖走向独立的过程。著名教学论专家江山野认为，学生的“独立性”有四层意义：（</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）每个学生都是一个独立的人，学习是学生自己的事情，这是教师不能代替也是代替不了的。教师只能让学生自己读书，自己感受事物，观察、分析、思考问题，帮助他们自我明白事理，掌握知识；（</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每个学生都独立于教师的头脑之外，不以教师的意志为转移。教师要想使学生接受自己的教导，首先就要把学生作为不以自己意志为转移的客观存在，作为一个具有独立性的人来看待，使自己的教育教学适应他们的实际情况；（</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）每个学生都有一种独立的要求，他们在学校的整个学习过程中也就是一个争取独立和日益独立的过程。（</a:t>
            </a:r>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）每个学生（有特殊原因的除外）都有相当强的独立学习能力。</a:t>
            </a:r>
            <a:r>
              <a:rPr lang="en-US" altLang="zh-CN" sz="1200" kern="1200" dirty="0" smtClean="0">
                <a:solidFill>
                  <a:schemeClr val="tx1"/>
                </a:solidFill>
                <a:effectLst/>
                <a:latin typeface="+mn-lt"/>
                <a:ea typeface="+mn-ea"/>
                <a:cs typeface="+mn-cs"/>
              </a:rPr>
              <a:t>[13]</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总之，独立性是一种客观存在的根本属性。在翻转课堂的活动设计中，教师应该注重和培养学生的独立学习能力。教师要从开始时选择性指导逐渐转至为学生的独立探究学习方面，把尊重学生的独立性贯穿于整个课堂设计，让学生在独立学习中构建自己的知识体系。</a:t>
            </a:r>
          </a:p>
        </p:txBody>
      </p:sp>
      <p:sp>
        <p:nvSpPr>
          <p:cNvPr id="4" name="灯片编号占位符 3"/>
          <p:cNvSpPr>
            <a:spLocks noGrp="1"/>
          </p:cNvSpPr>
          <p:nvPr>
            <p:ph type="sldNum" sz="quarter" idx="10"/>
          </p:nvPr>
        </p:nvSpPr>
        <p:spPr/>
        <p:txBody>
          <a:bodyPr/>
          <a:lstStyle/>
          <a:p>
            <a:fld id="{5292F535-D9B2-40D6-B23A-FF3516AE4AB9}" type="slidenum">
              <a:rPr lang="zh-CN" altLang="en-US" smtClean="0"/>
              <a:pPr/>
              <a:t>67</a:t>
            </a:fld>
            <a:endParaRPr lang="zh-CN" altLang="en-US"/>
          </a:p>
        </p:txBody>
      </p:sp>
    </p:spTree>
    <p:extLst>
      <p:ext uri="{BB962C8B-B14F-4D97-AF65-F5344CB8AC3E}">
        <p14:creationId xmlns:p14="http://schemas.microsoft.com/office/powerpoint/2010/main" val="2625357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协作学习是个体之间采用对话、商讨、争论等形式充分论证所研究问题，以获取达到学习目标的途径。学习协作活动有利于发展学生个体的思维能力、增强学生个体之间的沟通能力及学生相互之间的包容能力。此外，协作学习对形成学生的批判性思维与创新性思维，提高学生的交流沟通能力、自尊心与形成个体间相互尊重的关系，都有明显的积极作用。因此，在翻转课堂中应该加强协作交互学习的设计。</a:t>
            </a:r>
          </a:p>
          <a:p>
            <a:r>
              <a:rPr lang="zh-CN" altLang="zh-CN" sz="1200" kern="1200" dirty="0" smtClean="0">
                <a:solidFill>
                  <a:schemeClr val="tx1"/>
                </a:solidFill>
                <a:effectLst/>
                <a:latin typeface="+mn-lt"/>
                <a:ea typeface="+mn-ea"/>
                <a:cs typeface="+mn-cs"/>
              </a:rPr>
              <a:t>　　在翻转课堂的交互性活动中，教师需要随时捕捉学生的动态并及时加以指导。小组是互动课程的基本构建模块，其互动涉及</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个或</a:t>
            </a:r>
            <a:r>
              <a:rPr lang="en-US" altLang="zh-CN" sz="1200" kern="1200" dirty="0" smtClean="0">
                <a:solidFill>
                  <a:schemeClr val="tx1"/>
                </a:solidFill>
                <a:effectLst/>
                <a:latin typeface="+mn-lt"/>
                <a:ea typeface="+mn-ea"/>
                <a:cs typeface="+mn-cs"/>
              </a:rPr>
              <a:t>2-5</a:t>
            </a:r>
            <a:r>
              <a:rPr lang="zh-CN" altLang="zh-CN" sz="1200" kern="1200" dirty="0" smtClean="0">
                <a:solidFill>
                  <a:schemeClr val="tx1"/>
                </a:solidFill>
                <a:effectLst/>
                <a:latin typeface="+mn-lt"/>
                <a:ea typeface="+mn-ea"/>
                <a:cs typeface="+mn-cs"/>
              </a:rPr>
              <a:t>个人。在翻转的课堂环境中小组合作的优势：每个人都可以参与活动中；允许和鼓励学生以低风险、无威胁的方式有意义地参与；可以为参与者提供与同伴交流的机会，并可随时检查自己想法的正确性；提供多种解决问题的策略，集思广益。</a:t>
            </a:r>
          </a:p>
          <a:p>
            <a:r>
              <a:rPr lang="zh-CN" altLang="zh-CN" sz="1200" kern="1200" dirty="0" smtClean="0">
                <a:solidFill>
                  <a:schemeClr val="tx1"/>
                </a:solidFill>
                <a:effectLst/>
                <a:latin typeface="+mn-lt"/>
                <a:ea typeface="+mn-ea"/>
                <a:cs typeface="+mn-cs"/>
              </a:rPr>
              <a:t>　　指导翻转课堂小组活动的教师，要适时的做出决策，选择合适的交互策略，保证小组活动的有效开展。常用的小组交互策略有头脑风暴、小组讨论、浅谈令牌、拼图学习、工作表等。</a:t>
            </a:r>
          </a:p>
        </p:txBody>
      </p:sp>
      <p:sp>
        <p:nvSpPr>
          <p:cNvPr id="4" name="灯片编号占位符 3"/>
          <p:cNvSpPr>
            <a:spLocks noGrp="1"/>
          </p:cNvSpPr>
          <p:nvPr>
            <p:ph type="sldNum" sz="quarter" idx="10"/>
          </p:nvPr>
        </p:nvSpPr>
        <p:spPr/>
        <p:txBody>
          <a:bodyPr/>
          <a:lstStyle/>
          <a:p>
            <a:fld id="{5292F535-D9B2-40D6-B23A-FF3516AE4AB9}" type="slidenum">
              <a:rPr lang="zh-CN" altLang="en-US" smtClean="0"/>
              <a:pPr/>
              <a:t>68</a:t>
            </a:fld>
            <a:endParaRPr lang="zh-CN" altLang="en-US"/>
          </a:p>
        </p:txBody>
      </p:sp>
    </p:spTree>
    <p:extLst>
      <p:ext uri="{BB962C8B-B14F-4D97-AF65-F5344CB8AC3E}">
        <p14:creationId xmlns:p14="http://schemas.microsoft.com/office/powerpoint/2010/main" val="2625357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学生经过独立探索、协作学习之后，完成个人或者小组的成果集锦。学生需要在课堂上进行汇报、交流学习体验，分享作品制作的成功和喜悦。成果交流的形式可多种多样，如举行展览会、报告会、辩论会、小型比赛等。在成果交流中，参与的人员除了本班师生以外，还可有家长、其他学校师生等校外来宾。</a:t>
            </a:r>
          </a:p>
          <a:p>
            <a:r>
              <a:rPr lang="zh-CN" altLang="zh-CN" sz="1200" kern="1200" dirty="0" smtClean="0">
                <a:solidFill>
                  <a:schemeClr val="tx1"/>
                </a:solidFill>
                <a:effectLst/>
                <a:latin typeface="+mn-lt"/>
                <a:ea typeface="+mn-ea"/>
                <a:cs typeface="+mn-cs"/>
              </a:rPr>
              <a:t>　　除在课堂直接进行汇报之外，还可翻转汇报过程，学生在课余将自己汇报过程进行录像，上传至网络平台，老师和同学在观看完汇报视频后，在课堂上进行讨论、评价。</a:t>
            </a:r>
          </a:p>
        </p:txBody>
      </p:sp>
      <p:sp>
        <p:nvSpPr>
          <p:cNvPr id="4" name="灯片编号占位符 3"/>
          <p:cNvSpPr>
            <a:spLocks noGrp="1"/>
          </p:cNvSpPr>
          <p:nvPr>
            <p:ph type="sldNum" sz="quarter" idx="10"/>
          </p:nvPr>
        </p:nvSpPr>
        <p:spPr/>
        <p:txBody>
          <a:bodyPr/>
          <a:lstStyle/>
          <a:p>
            <a:fld id="{5292F535-D9B2-40D6-B23A-FF3516AE4AB9}" type="slidenum">
              <a:rPr lang="zh-CN" altLang="en-US" smtClean="0"/>
              <a:pPr/>
              <a:t>69</a:t>
            </a:fld>
            <a:endParaRPr lang="zh-CN" altLang="en-US"/>
          </a:p>
        </p:txBody>
      </p:sp>
    </p:spTree>
    <p:extLst>
      <p:ext uri="{BB962C8B-B14F-4D97-AF65-F5344CB8AC3E}">
        <p14:creationId xmlns:p14="http://schemas.microsoft.com/office/powerpoint/2010/main" val="262535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3C795B5-CF55-4C73-B00C-FE3F163FAE11}" type="slidenum">
              <a:rPr lang="en-US" smtClean="0"/>
              <a:pPr/>
              <a:t>11</a:t>
            </a:fld>
            <a:endParaRPr lang="en-US"/>
          </a:p>
        </p:txBody>
      </p:sp>
    </p:spTree>
    <p:extLst>
      <p:ext uri="{BB962C8B-B14F-4D97-AF65-F5344CB8AC3E}">
        <p14:creationId xmlns:p14="http://schemas.microsoft.com/office/powerpoint/2010/main" val="1093617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翻转课堂中的评价体制与传统课堂的评价完全不同。在这种教学模式中，评价应该由专家、学者、老师、同伴以及学习者自己共同完成。翻转课堂不但要注重对学习结果的评价，还通过建立学生的学习档案，注重对学习过程的评价，真正做到定量评价和定性评价、形成性评价和总结性评价、对个人的评价和对小组的评价、自我评价和他人评价之间的良好结合。评价的内容涉及问题的选择、独立学习过程中的表现、在小组学习中的表现、学习计划安排、时间安排、结果表达和成果展示等方面。对结果的评价强调学生的知识和技能的掌握程度，对过程的评价强调学生在实验记录、各种原始数据、活动记录表、调查表、访谈表、学习体会、反思日记等的内容中的表现。</a:t>
            </a:r>
          </a:p>
        </p:txBody>
      </p:sp>
      <p:sp>
        <p:nvSpPr>
          <p:cNvPr id="4" name="灯片编号占位符 3"/>
          <p:cNvSpPr>
            <a:spLocks noGrp="1"/>
          </p:cNvSpPr>
          <p:nvPr>
            <p:ph type="sldNum" sz="quarter" idx="10"/>
          </p:nvPr>
        </p:nvSpPr>
        <p:spPr/>
        <p:txBody>
          <a:bodyPr/>
          <a:lstStyle/>
          <a:p>
            <a:fld id="{5292F535-D9B2-40D6-B23A-FF3516AE4AB9}" type="slidenum">
              <a:rPr lang="zh-CN" altLang="en-US" smtClean="0"/>
              <a:pPr/>
              <a:t>70</a:t>
            </a:fld>
            <a:endParaRPr lang="zh-CN" altLang="en-US"/>
          </a:p>
        </p:txBody>
      </p:sp>
    </p:spTree>
    <p:extLst>
      <p:ext uri="{BB962C8B-B14F-4D97-AF65-F5344CB8AC3E}">
        <p14:creationId xmlns:p14="http://schemas.microsoft.com/office/powerpoint/2010/main" val="2625357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292F535-D9B2-40D6-B23A-FF3516AE4AB9}" type="slidenum">
              <a:rPr lang="zh-CN" altLang="en-US" smtClean="0"/>
              <a:pPr/>
              <a:t>71</a:t>
            </a:fld>
            <a:endParaRPr lang="zh-CN" altLang="en-US"/>
          </a:p>
        </p:txBody>
      </p:sp>
    </p:spTree>
    <p:extLst>
      <p:ext uri="{BB962C8B-B14F-4D97-AF65-F5344CB8AC3E}">
        <p14:creationId xmlns:p14="http://schemas.microsoft.com/office/powerpoint/2010/main" val="26253572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292F535-D9B2-40D6-B23A-FF3516AE4AB9}" type="slidenum">
              <a:rPr lang="zh-CN" altLang="en-US" smtClean="0"/>
              <a:pPr/>
              <a:t>73</a:t>
            </a:fld>
            <a:endParaRPr lang="zh-CN" altLang="en-US"/>
          </a:p>
        </p:txBody>
      </p:sp>
    </p:spTree>
    <p:extLst>
      <p:ext uri="{BB962C8B-B14F-4D97-AF65-F5344CB8AC3E}">
        <p14:creationId xmlns:p14="http://schemas.microsoft.com/office/powerpoint/2010/main" val="26253572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292F535-D9B2-40D6-B23A-FF3516AE4AB9}" type="slidenum">
              <a:rPr lang="zh-CN" altLang="en-US" smtClean="0"/>
              <a:pPr/>
              <a:t>74</a:t>
            </a:fld>
            <a:endParaRPr lang="zh-CN" altLang="en-US"/>
          </a:p>
        </p:txBody>
      </p:sp>
    </p:spTree>
    <p:extLst>
      <p:ext uri="{BB962C8B-B14F-4D97-AF65-F5344CB8AC3E}">
        <p14:creationId xmlns:p14="http://schemas.microsoft.com/office/powerpoint/2010/main" val="26253572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5886C7-ECC7-4B89-9149-2F2DC6CF1D84}" type="slidenum">
              <a:rPr lang="zh-CN" altLang="en-US" smtClean="0"/>
              <a:t>76</a:t>
            </a:fld>
            <a:endParaRPr lang="zh-CN" altLang="en-US"/>
          </a:p>
        </p:txBody>
      </p:sp>
    </p:spTree>
    <p:extLst>
      <p:ext uri="{BB962C8B-B14F-4D97-AF65-F5344CB8AC3E}">
        <p14:creationId xmlns:p14="http://schemas.microsoft.com/office/powerpoint/2010/main" val="2365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3C795B5-CF55-4C73-B00C-FE3F163FAE11}" type="slidenum">
              <a:rPr lang="en-US" smtClean="0"/>
              <a:pPr/>
              <a:t>12</a:t>
            </a:fld>
            <a:endParaRPr lang="en-US"/>
          </a:p>
        </p:txBody>
      </p:sp>
    </p:spTree>
    <p:extLst>
      <p:ext uri="{BB962C8B-B14F-4D97-AF65-F5344CB8AC3E}">
        <p14:creationId xmlns:p14="http://schemas.microsoft.com/office/powerpoint/2010/main" val="269841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3C795B5-CF55-4C73-B00C-FE3F163FAE11}" type="slidenum">
              <a:rPr lang="en-US" smtClean="0"/>
              <a:pPr/>
              <a:t>13</a:t>
            </a:fld>
            <a:endParaRPr lang="en-US"/>
          </a:p>
        </p:txBody>
      </p:sp>
    </p:spTree>
    <p:extLst>
      <p:ext uri="{BB962C8B-B14F-4D97-AF65-F5344CB8AC3E}">
        <p14:creationId xmlns:p14="http://schemas.microsoft.com/office/powerpoint/2010/main" val="325769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5886C7-ECC7-4B89-9149-2F2DC6CF1D84}" type="slidenum">
              <a:rPr lang="zh-CN" altLang="en-US" smtClean="0"/>
              <a:t>18</a:t>
            </a:fld>
            <a:endParaRPr lang="zh-CN" altLang="en-US"/>
          </a:p>
        </p:txBody>
      </p:sp>
    </p:spTree>
    <p:extLst>
      <p:ext uri="{BB962C8B-B14F-4D97-AF65-F5344CB8AC3E}">
        <p14:creationId xmlns:p14="http://schemas.microsoft.com/office/powerpoint/2010/main" val="5224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5886C7-ECC7-4B89-9149-2F2DC6CF1D84}" type="slidenum">
              <a:rPr lang="zh-CN" altLang="en-US" smtClean="0"/>
              <a:t>19</a:t>
            </a:fld>
            <a:endParaRPr lang="zh-CN" altLang="en-US"/>
          </a:p>
        </p:txBody>
      </p:sp>
    </p:spTree>
    <p:extLst>
      <p:ext uri="{BB962C8B-B14F-4D97-AF65-F5344CB8AC3E}">
        <p14:creationId xmlns:p14="http://schemas.microsoft.com/office/powerpoint/2010/main" val="335680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idx="4294967295"/>
          </p:nvPr>
        </p:nvSpPr>
        <p:spPr>
          <a:xfrm>
            <a:off x="1970255775" y="0"/>
            <a:ext cx="3175" cy="3175"/>
          </a:xfrm>
        </p:spPr>
      </p:sp>
      <p:sp>
        <p:nvSpPr>
          <p:cNvPr id="48131" name="Notes Placeholder 2"/>
          <p:cNvSpPr>
            <a:spLocks noGrp="1" noRot="1" noChangeAspect="1" noChangeArrowheads="1" noTextEdit="1"/>
          </p:cNvSpPr>
          <p:nvPr>
            <p:ph type="body" idx="1"/>
          </p:nvPr>
        </p:nvSpPr>
        <p:spPr bwMode="auto">
          <a:xfrm>
            <a:off x="2013265919" y="0"/>
            <a:ext cx="0" cy="30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115091978"/>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F65A9943-7463-47C6-AA65-61C1B77B058C}" type="datetimeFigureOut">
              <a:rPr lang="zh-CN" altLang="en-US" smtClean="0"/>
              <a:t>2014/8/27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153D6EB-2AEA-4D71-99D8-3E1B06475899}" type="slidenum">
              <a:rPr lang="zh-CN" altLang="en-US" smtClean="0"/>
              <a:t>‹#›</a:t>
            </a:fld>
            <a:endParaRPr lang="zh-CN" altLang="en-US"/>
          </a:p>
        </p:txBody>
      </p:sp>
    </p:spTree>
    <p:extLst>
      <p:ext uri="{BB962C8B-B14F-4D97-AF65-F5344CB8AC3E}">
        <p14:creationId xmlns:p14="http://schemas.microsoft.com/office/powerpoint/2010/main" val="75015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F65A9943-7463-47C6-AA65-61C1B77B058C}" type="datetimeFigureOut">
              <a:rPr lang="zh-CN" altLang="en-US" smtClean="0"/>
              <a:t>2014/8/27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53D6EB-2AEA-4D71-99D8-3E1B06475899}" type="slidenum">
              <a:rPr lang="zh-CN" altLang="en-US" smtClean="0"/>
              <a:t>‹#›</a:t>
            </a:fld>
            <a:endParaRPr lang="zh-CN" altLang="en-US"/>
          </a:p>
        </p:txBody>
      </p:sp>
    </p:spTree>
    <p:extLst>
      <p:ext uri="{BB962C8B-B14F-4D97-AF65-F5344CB8AC3E}">
        <p14:creationId xmlns:p14="http://schemas.microsoft.com/office/powerpoint/2010/main" val="201331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F65A9943-7463-47C6-AA65-61C1B77B058C}" type="datetimeFigureOut">
              <a:rPr lang="zh-CN" altLang="en-US" smtClean="0"/>
              <a:t>2014/8/27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53D6EB-2AEA-4D71-99D8-3E1B06475899}" type="slidenum">
              <a:rPr lang="zh-CN" altLang="en-US" smtClean="0"/>
              <a:t>‹#›</a:t>
            </a:fld>
            <a:endParaRPr lang="zh-CN"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0911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F65A9943-7463-47C6-AA65-61C1B77B058C}" type="datetimeFigureOut">
              <a:rPr lang="zh-CN" altLang="en-US" smtClean="0"/>
              <a:t>2014/8/27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53D6EB-2AEA-4D71-99D8-3E1B06475899}" type="slidenum">
              <a:rPr lang="zh-CN" altLang="en-US" smtClean="0"/>
              <a:t>‹#›</a:t>
            </a:fld>
            <a:endParaRPr lang="zh-CN" altLang="en-US"/>
          </a:p>
        </p:txBody>
      </p:sp>
    </p:spTree>
    <p:extLst>
      <p:ext uri="{BB962C8B-B14F-4D97-AF65-F5344CB8AC3E}">
        <p14:creationId xmlns:p14="http://schemas.microsoft.com/office/powerpoint/2010/main" val="2649828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F65A9943-7463-47C6-AA65-61C1B77B058C}" type="datetimeFigureOut">
              <a:rPr lang="zh-CN" altLang="en-US" smtClean="0"/>
              <a:t>2014/8/27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53D6EB-2AEA-4D71-99D8-3E1B06475899}" type="slidenum">
              <a:rPr lang="zh-CN" altLang="en-US" smtClean="0"/>
              <a:t>‹#›</a:t>
            </a:fld>
            <a:endParaRPr lang="zh-CN"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63036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F65A9943-7463-47C6-AA65-61C1B77B058C}" type="datetimeFigureOut">
              <a:rPr lang="zh-CN" altLang="en-US" smtClean="0"/>
              <a:t>2014/8/27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53D6EB-2AEA-4D71-99D8-3E1B06475899}" type="slidenum">
              <a:rPr lang="zh-CN" altLang="en-US" smtClean="0"/>
              <a:t>‹#›</a:t>
            </a:fld>
            <a:endParaRPr lang="zh-CN" altLang="en-US"/>
          </a:p>
        </p:txBody>
      </p:sp>
    </p:spTree>
    <p:extLst>
      <p:ext uri="{BB962C8B-B14F-4D97-AF65-F5344CB8AC3E}">
        <p14:creationId xmlns:p14="http://schemas.microsoft.com/office/powerpoint/2010/main" val="749496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65A9943-7463-47C6-AA65-61C1B77B058C}" type="datetimeFigureOut">
              <a:rPr lang="zh-CN" altLang="en-US" smtClean="0"/>
              <a:t>2014/8/27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53D6EB-2AEA-4D71-99D8-3E1B06475899}" type="slidenum">
              <a:rPr lang="zh-CN" altLang="en-US" smtClean="0"/>
              <a:t>‹#›</a:t>
            </a:fld>
            <a:endParaRPr lang="zh-CN" altLang="en-US"/>
          </a:p>
        </p:txBody>
      </p:sp>
    </p:spTree>
    <p:extLst>
      <p:ext uri="{BB962C8B-B14F-4D97-AF65-F5344CB8AC3E}">
        <p14:creationId xmlns:p14="http://schemas.microsoft.com/office/powerpoint/2010/main" val="2811675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65A9943-7463-47C6-AA65-61C1B77B058C}" type="datetimeFigureOut">
              <a:rPr lang="zh-CN" altLang="en-US" smtClean="0"/>
              <a:t>2014/8/27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53D6EB-2AEA-4D71-99D8-3E1B06475899}" type="slidenum">
              <a:rPr lang="zh-CN" altLang="en-US" smtClean="0"/>
              <a:t>‹#›</a:t>
            </a:fld>
            <a:endParaRPr lang="zh-CN" altLang="en-US"/>
          </a:p>
        </p:txBody>
      </p:sp>
    </p:spTree>
    <p:extLst>
      <p:ext uri="{BB962C8B-B14F-4D97-AF65-F5344CB8AC3E}">
        <p14:creationId xmlns:p14="http://schemas.microsoft.com/office/powerpoint/2010/main" val="1009373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9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0771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47700" y="0"/>
            <a:ext cx="10972800" cy="1143000"/>
          </a:xfrm>
        </p:spPr>
        <p:txBody>
          <a:bodyPr/>
          <a:lstStyle/>
          <a:p>
            <a:r>
              <a:rPr lang="zh-CN" altLang="en-US" smtClean="0"/>
              <a:t>单击此处编辑母版标题样式</a:t>
            </a:r>
            <a:endParaRPr lang="zh-CN" altLang="en-US"/>
          </a:p>
        </p:txBody>
      </p:sp>
      <p:sp>
        <p:nvSpPr>
          <p:cNvPr id="3" name="Slide Number Placeholder 5"/>
          <p:cNvSpPr>
            <a:spLocks noGrp="1" noChangeArrowheads="1"/>
          </p:cNvSpPr>
          <p:nvPr>
            <p:ph type="sldNum" sz="quarter" idx="10"/>
          </p:nvPr>
        </p:nvSpPr>
        <p:spPr>
          <a:ln/>
        </p:spPr>
        <p:txBody>
          <a:bodyPr/>
          <a:lstStyle>
            <a:lvl1pPr>
              <a:defRPr/>
            </a:lvl1pPr>
          </a:lstStyle>
          <a:p>
            <a:pPr>
              <a:defRPr/>
            </a:pPr>
            <a:fld id="{C908B898-43E4-4463-821B-EC9A0E4EC1BA}" type="slidenum">
              <a:rPr lang="zh-CN" altLang="en-US"/>
              <a:pPr>
                <a:defRPr/>
              </a:pPr>
              <a:t>‹#›</a:t>
            </a:fld>
            <a:endParaRPr lang="en-US" sz="2400">
              <a:solidFill>
                <a:schemeClr val="tx1"/>
              </a:solidFill>
              <a:latin typeface="Arial" pitchFamily="34" charset="0"/>
            </a:endParaRPr>
          </a:p>
        </p:txBody>
      </p:sp>
    </p:spTree>
    <p:extLst>
      <p:ext uri="{BB962C8B-B14F-4D97-AF65-F5344CB8AC3E}">
        <p14:creationId xmlns:p14="http://schemas.microsoft.com/office/powerpoint/2010/main" val="1735301144"/>
      </p:ext>
    </p:extLst>
  </p:cSld>
  <p:clrMapOvr>
    <a:masterClrMapping/>
  </p:clrMapOvr>
  <p:transition>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9651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65A9943-7463-47C6-AA65-61C1B77B058C}" type="datetimeFigureOut">
              <a:rPr lang="zh-CN" altLang="en-US" smtClean="0"/>
              <a:t>2014/8/27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53D6EB-2AEA-4D71-99D8-3E1B06475899}" type="slidenum">
              <a:rPr lang="zh-CN" altLang="en-US" smtClean="0"/>
              <a:t>‹#›</a:t>
            </a:fld>
            <a:endParaRPr lang="zh-CN" altLang="en-US"/>
          </a:p>
        </p:txBody>
      </p:sp>
    </p:spTree>
    <p:extLst>
      <p:ext uri="{BB962C8B-B14F-4D97-AF65-F5344CB8AC3E}">
        <p14:creationId xmlns:p14="http://schemas.microsoft.com/office/powerpoint/2010/main" val="2328715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8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1499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9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633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0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29201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2543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774194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2767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691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1240940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426379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7868165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F65A9943-7463-47C6-AA65-61C1B77B058C}" type="datetimeFigureOut">
              <a:rPr lang="zh-CN" altLang="en-US" smtClean="0"/>
              <a:t>2014/8/27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53D6EB-2AEA-4D71-99D8-3E1B06475899}" type="slidenum">
              <a:rPr lang="zh-CN" altLang="en-US" smtClean="0"/>
              <a:t>‹#›</a:t>
            </a:fld>
            <a:endParaRPr lang="zh-CN" altLang="en-US"/>
          </a:p>
        </p:txBody>
      </p:sp>
    </p:spTree>
    <p:extLst>
      <p:ext uri="{BB962C8B-B14F-4D97-AF65-F5344CB8AC3E}">
        <p14:creationId xmlns:p14="http://schemas.microsoft.com/office/powerpoint/2010/main" val="2094873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12351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sp>
        <p:nvSpPr>
          <p:cNvPr id="3" name="矩形 2"/>
          <p:cNvSpPr/>
          <p:nvPr userDrawn="1"/>
        </p:nvSpPr>
        <p:spPr>
          <a:xfrm>
            <a:off x="1" y="1163172"/>
            <a:ext cx="6006353" cy="551329"/>
          </a:xfrm>
          <a:prstGeom prst="rect">
            <a:avLst/>
          </a:prstGeom>
          <a:pattFill prst="ltUpDiag">
            <a:fgClr>
              <a:srgbClr val="FF9600"/>
            </a:fgClr>
            <a:bgClr>
              <a:srgbClr val="FC620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35476257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F65A9943-7463-47C6-AA65-61C1B77B058C}" type="datetimeFigureOut">
              <a:rPr lang="zh-CN" altLang="en-US" smtClean="0"/>
              <a:t>2014/8/27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153D6EB-2AEA-4D71-99D8-3E1B06475899}" type="slidenum">
              <a:rPr lang="zh-CN" altLang="en-US" smtClean="0"/>
              <a:t>‹#›</a:t>
            </a:fld>
            <a:endParaRPr lang="zh-CN" altLang="en-US"/>
          </a:p>
        </p:txBody>
      </p:sp>
    </p:spTree>
    <p:extLst>
      <p:ext uri="{BB962C8B-B14F-4D97-AF65-F5344CB8AC3E}">
        <p14:creationId xmlns:p14="http://schemas.microsoft.com/office/powerpoint/2010/main" val="1290486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F65A9943-7463-47C6-AA65-61C1B77B058C}" type="datetimeFigureOut">
              <a:rPr lang="zh-CN" altLang="en-US" smtClean="0"/>
              <a:t>2014/8/27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153D6EB-2AEA-4D71-99D8-3E1B06475899}" type="slidenum">
              <a:rPr lang="zh-CN" altLang="en-US" smtClean="0"/>
              <a:t>‹#›</a:t>
            </a:fld>
            <a:endParaRPr lang="zh-CN" altLang="en-US"/>
          </a:p>
        </p:txBody>
      </p:sp>
    </p:spTree>
    <p:extLst>
      <p:ext uri="{BB962C8B-B14F-4D97-AF65-F5344CB8AC3E}">
        <p14:creationId xmlns:p14="http://schemas.microsoft.com/office/powerpoint/2010/main" val="3647926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F65A9943-7463-47C6-AA65-61C1B77B058C}" type="datetimeFigureOut">
              <a:rPr lang="zh-CN" altLang="en-US" smtClean="0"/>
              <a:t>2014/8/27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153D6EB-2AEA-4D71-99D8-3E1B06475899}" type="slidenum">
              <a:rPr lang="zh-CN" altLang="en-US" smtClean="0"/>
              <a:t>‹#›</a:t>
            </a:fld>
            <a:endParaRPr lang="zh-CN" altLang="en-US"/>
          </a:p>
        </p:txBody>
      </p:sp>
    </p:spTree>
    <p:extLst>
      <p:ext uri="{BB962C8B-B14F-4D97-AF65-F5344CB8AC3E}">
        <p14:creationId xmlns:p14="http://schemas.microsoft.com/office/powerpoint/2010/main" val="252720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A9943-7463-47C6-AA65-61C1B77B058C}" type="datetimeFigureOut">
              <a:rPr lang="zh-CN" altLang="en-US" smtClean="0"/>
              <a:t>2014/8/27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153D6EB-2AEA-4D71-99D8-3E1B06475899}" type="slidenum">
              <a:rPr lang="zh-CN" altLang="en-US" smtClean="0"/>
              <a:t>‹#›</a:t>
            </a:fld>
            <a:endParaRPr lang="zh-CN" altLang="en-US"/>
          </a:p>
        </p:txBody>
      </p:sp>
    </p:spTree>
    <p:extLst>
      <p:ext uri="{BB962C8B-B14F-4D97-AF65-F5344CB8AC3E}">
        <p14:creationId xmlns:p14="http://schemas.microsoft.com/office/powerpoint/2010/main" val="58199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65A9943-7463-47C6-AA65-61C1B77B058C}" type="datetimeFigureOut">
              <a:rPr lang="zh-CN" altLang="en-US" smtClean="0"/>
              <a:t>2014/8/27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153D6EB-2AEA-4D71-99D8-3E1B06475899}" type="slidenum">
              <a:rPr lang="zh-CN" altLang="en-US" smtClean="0"/>
              <a:t>‹#›</a:t>
            </a:fld>
            <a:endParaRPr lang="zh-CN" altLang="en-US"/>
          </a:p>
        </p:txBody>
      </p:sp>
    </p:spTree>
    <p:extLst>
      <p:ext uri="{BB962C8B-B14F-4D97-AF65-F5344CB8AC3E}">
        <p14:creationId xmlns:p14="http://schemas.microsoft.com/office/powerpoint/2010/main" val="377820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65A9943-7463-47C6-AA65-61C1B77B058C}" type="datetimeFigureOut">
              <a:rPr lang="zh-CN" altLang="en-US" smtClean="0"/>
              <a:t>2014/8/27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53D6EB-2AEA-4D71-99D8-3E1B06475899}" type="slidenum">
              <a:rPr lang="zh-CN" altLang="en-US" smtClean="0"/>
              <a:t>‹#›</a:t>
            </a:fld>
            <a:endParaRPr lang="zh-CN" altLang="en-US"/>
          </a:p>
        </p:txBody>
      </p:sp>
    </p:spTree>
    <p:extLst>
      <p:ext uri="{BB962C8B-B14F-4D97-AF65-F5344CB8AC3E}">
        <p14:creationId xmlns:p14="http://schemas.microsoft.com/office/powerpoint/2010/main" val="181075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65A9943-7463-47C6-AA65-61C1B77B058C}" type="datetimeFigureOut">
              <a:rPr lang="zh-CN" altLang="en-US" smtClean="0"/>
              <a:t>2014/8/27</a:t>
            </a:fld>
            <a:endParaRPr lang="zh-CN"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153D6EB-2AEA-4D71-99D8-3E1B06475899}" type="slidenum">
              <a:rPr lang="zh-CN" altLang="en-US" smtClean="0"/>
              <a:t>‹#›</a:t>
            </a:fld>
            <a:endParaRPr lang="zh-CN" altLang="en-US"/>
          </a:p>
        </p:txBody>
      </p:sp>
    </p:spTree>
    <p:extLst>
      <p:ext uri="{BB962C8B-B14F-4D97-AF65-F5344CB8AC3E}">
        <p14:creationId xmlns:p14="http://schemas.microsoft.com/office/powerpoint/2010/main" val="4146037879"/>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5" r:id="rId18"/>
    <p:sldLayoutId id="2147484026" r:id="rId19"/>
    <p:sldLayoutId id="2147484027" r:id="rId20"/>
    <p:sldLayoutId id="2147484028" r:id="rId21"/>
    <p:sldLayoutId id="2147484029" r:id="rId22"/>
    <p:sldLayoutId id="2147484030" r:id="rId23"/>
    <p:sldLayoutId id="2147484031" r:id="rId24"/>
    <p:sldLayoutId id="2147484032" r:id="rId25"/>
    <p:sldLayoutId id="2147484033" r:id="rId26"/>
    <p:sldLayoutId id="2147484037" r:id="rId27"/>
    <p:sldLayoutId id="2147484038" r:id="rId28"/>
    <p:sldLayoutId id="2147484039" r:id="rId29"/>
    <p:sldLayoutId id="2147483667" r:id="rId30"/>
    <p:sldLayoutId id="2147483672" r:id="rId31"/>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usq@bnu.edu.cn"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mllab.bnu.edu.cn/"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ted.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hyperlink" Target="http://www.ted.com/"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8.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8.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6.jpg"/></Relationships>
</file>

<file path=ppt/slides/_rels/slide37.xml.rels><?xml version="1.0" encoding="UTF-8" standalone="yes"?>
<Relationships xmlns="http://schemas.openxmlformats.org/package/2006/relationships"><Relationship Id="rId3" Type="http://schemas.openxmlformats.org/officeDocument/2006/relationships/image" Target="../media/image67.gif"/><Relationship Id="rId7"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jpg"/></Relationships>
</file>

<file path=ppt/slides/_rels/slide38.xml.rels><?xml version="1.0" encoding="UTF-8" standalone="yes"?>
<Relationships xmlns="http://schemas.openxmlformats.org/package/2006/relationships"><Relationship Id="rId3" Type="http://schemas.openxmlformats.org/officeDocument/2006/relationships/image" Target="../media/image72.cms"/><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3.jpg"/></Relationships>
</file>

<file path=ppt/slides/_rels/slide3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12"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5.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diagramLayout" Target="../diagrams/layout1.xml"/><Relationship Id="rId7" Type="http://schemas.openxmlformats.org/officeDocument/2006/relationships/image" Target="../media/image76.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0.jpg"/><Relationship Id="rId7" Type="http://schemas.openxmlformats.org/officeDocument/2006/relationships/image" Target="../media/image84.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3.jpg"/><Relationship Id="rId5" Type="http://schemas.openxmlformats.org/officeDocument/2006/relationships/image" Target="../media/image82.jpeg"/><Relationship Id="rId4" Type="http://schemas.openxmlformats.org/officeDocument/2006/relationships/image" Target="../media/image81.jpeg"/></Relationships>
</file>

<file path=ppt/slides/_rels/slide56.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85.png"/><Relationship Id="rId7" Type="http://schemas.openxmlformats.org/officeDocument/2006/relationships/image" Target="../media/image88.png"/><Relationship Id="rId12" Type="http://schemas.openxmlformats.org/officeDocument/2006/relationships/image" Target="../media/image91.png"/><Relationship Id="rId17" Type="http://schemas.openxmlformats.org/officeDocument/2006/relationships/image" Target="../media/image94.png"/><Relationship Id="rId2" Type="http://schemas.openxmlformats.org/officeDocument/2006/relationships/notesSlide" Target="../notesSlides/notesSlide30.xml"/><Relationship Id="rId16" Type="http://schemas.microsoft.com/office/2007/relationships/hdphoto" Target="../media/hdphoto5.wdp"/><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90.jpeg"/><Relationship Id="rId5" Type="http://schemas.openxmlformats.org/officeDocument/2006/relationships/image" Target="../media/image87.png"/><Relationship Id="rId15" Type="http://schemas.openxmlformats.org/officeDocument/2006/relationships/image" Target="../media/image93.jpeg"/><Relationship Id="rId10" Type="http://schemas.microsoft.com/office/2007/relationships/hdphoto" Target="../media/hdphoto3.wdp"/><Relationship Id="rId4" Type="http://schemas.openxmlformats.org/officeDocument/2006/relationships/image" Target="../media/image86.png"/><Relationship Id="rId9" Type="http://schemas.openxmlformats.org/officeDocument/2006/relationships/image" Target="../media/image89.png"/><Relationship Id="rId14" Type="http://schemas.openxmlformats.org/officeDocument/2006/relationships/image" Target="../media/image92.png"/></Relationships>
</file>

<file path=ppt/slides/_rels/slide57.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5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file:///K:\&#20811;&#25289;&#20811;-&#21683;&#22013;&#25171;&#21943;&#22159;pptx%20&#39640;&#28165;.mp4"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1.jp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7.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Intel&#30340;&#26410;&#26469;&#25945;&#23460;_Bridge.ku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77.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hyperlink" Target="http://mllab.bnu.edu.cn/"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标题 1"/>
          <p:cNvSpPr>
            <a:spLocks noGrp="1"/>
          </p:cNvSpPr>
          <p:nvPr>
            <p:ph type="ctrTitle"/>
          </p:nvPr>
        </p:nvSpPr>
        <p:spPr>
          <a:xfrm>
            <a:off x="1963674" y="188640"/>
            <a:ext cx="8208912" cy="1944216"/>
          </a:xfrm>
        </p:spPr>
        <p:txBody>
          <a:bodyPr>
            <a:normAutofit/>
          </a:bodyPr>
          <a:lstStyle/>
          <a:p>
            <a:r>
              <a:rPr lang="zh-CN" altLang="en-US" sz="4000" dirty="0"/>
              <a:t>微课、翻转课堂与教学模式改革</a:t>
            </a:r>
          </a:p>
        </p:txBody>
      </p:sp>
      <p:sp>
        <p:nvSpPr>
          <p:cNvPr id="32" name="Rectangle 7"/>
          <p:cNvSpPr txBox="1">
            <a:spLocks noChangeArrowheads="1"/>
          </p:cNvSpPr>
          <p:nvPr/>
        </p:nvSpPr>
        <p:spPr bwMode="auto">
          <a:xfrm>
            <a:off x="1991544" y="5661248"/>
            <a:ext cx="8208912" cy="864096"/>
          </a:xfrm>
          <a:prstGeom prst="rect">
            <a:avLst/>
          </a:prstGeom>
          <a:noFill/>
          <a:ln w="9525">
            <a:noFill/>
            <a:miter lim="800000"/>
            <a:headEnd/>
            <a:tailEnd/>
          </a:ln>
        </p:spPr>
        <p:txBody>
          <a:bodyPr/>
          <a:lstStyle/>
          <a:p>
            <a:pPr algn="ctr">
              <a:lnSpc>
                <a:spcPct val="90000"/>
              </a:lnSpc>
              <a:spcBef>
                <a:spcPct val="20000"/>
              </a:spcBef>
              <a:defRPr/>
            </a:pPr>
            <a:r>
              <a:rPr kumimoji="1" lang="en-US" altLang="zh-CN" sz="1600" dirty="0">
                <a:latin typeface="楷体" panose="02010609060101010101" pitchFamily="49" charset="-122"/>
                <a:ea typeface="楷体" panose="02010609060101010101" pitchFamily="49" charset="-122"/>
              </a:rPr>
              <a:t>2014-08</a:t>
            </a:r>
          </a:p>
          <a:p>
            <a:pPr algn="ctr">
              <a:lnSpc>
                <a:spcPct val="90000"/>
              </a:lnSpc>
              <a:spcBef>
                <a:spcPct val="20000"/>
              </a:spcBef>
              <a:defRPr/>
            </a:pPr>
            <a:r>
              <a:rPr kumimoji="1" lang="zh-CN" altLang="en-US" sz="3200" dirty="0">
                <a:latin typeface="楷体" panose="02010609060101010101" pitchFamily="49" charset="-122"/>
                <a:ea typeface="楷体" panose="02010609060101010101" pitchFamily="49" charset="-122"/>
              </a:rPr>
              <a:t>“移动学习”教育部</a:t>
            </a:r>
            <a:r>
              <a:rPr kumimoji="1" lang="en-US" altLang="zh-CN" sz="3200" dirty="0">
                <a:latin typeface="楷体" panose="02010609060101010101" pitchFamily="49" charset="-122"/>
                <a:ea typeface="楷体" panose="02010609060101010101" pitchFamily="49" charset="-122"/>
              </a:rPr>
              <a:t>-</a:t>
            </a:r>
            <a:r>
              <a:rPr kumimoji="1" lang="zh-CN" altLang="en-US" sz="3200" dirty="0">
                <a:latin typeface="楷体" panose="02010609060101010101" pitchFamily="49" charset="-122"/>
                <a:ea typeface="楷体" panose="02010609060101010101" pitchFamily="49" charset="-122"/>
              </a:rPr>
              <a:t>中国移动联合实验室</a:t>
            </a:r>
            <a:endParaRPr lang="zh-CN" altLang="en-US" sz="3200" dirty="0">
              <a:latin typeface="楷体" panose="02010609060101010101" pitchFamily="49" charset="-122"/>
              <a:ea typeface="楷体" panose="02010609060101010101" pitchFamily="49" charset="-122"/>
            </a:endParaRPr>
          </a:p>
        </p:txBody>
      </p:sp>
      <p:pic>
        <p:nvPicPr>
          <p:cNvPr id="8" name="Picture 8" descr="hui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188" y="2780929"/>
            <a:ext cx="1903412"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5238750" y="2995240"/>
            <a:ext cx="33528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kumimoji="1" lang="zh-CN" altLang="en-US" sz="3600" dirty="0">
                <a:latin typeface="黑体" pitchFamily="49" charset="-122"/>
                <a:ea typeface="黑体" pitchFamily="49" charset="-122"/>
              </a:rPr>
              <a:t>吴娟 </a:t>
            </a:r>
            <a:r>
              <a:rPr kumimoji="1" lang="zh-CN" altLang="en-US" sz="2000" dirty="0">
                <a:latin typeface="Times New Roman" pitchFamily="18" charset="0"/>
              </a:rPr>
              <a:t>副教授</a:t>
            </a:r>
            <a:endParaRPr kumimoji="1" lang="zh-CN" altLang="en-US" sz="1600" dirty="0">
              <a:latin typeface="Times New Roman" pitchFamily="18" charset="0"/>
            </a:endParaRPr>
          </a:p>
          <a:p>
            <a:pPr algn="ctr" eaLnBrk="1" hangingPunct="1">
              <a:spcBef>
                <a:spcPct val="0"/>
              </a:spcBef>
              <a:buFontTx/>
              <a:buNone/>
            </a:pPr>
            <a:r>
              <a:rPr kumimoji="1" lang="en-US" altLang="zh-CN" sz="2000" dirty="0">
                <a:latin typeface="Times New Roman" pitchFamily="18" charset="0"/>
                <a:hlinkClick r:id="rId3"/>
              </a:rPr>
              <a:t>wuj@bnu.edu.cn</a:t>
            </a:r>
            <a:endParaRPr kumimoji="1" lang="en-US" altLang="zh-CN" sz="2000" dirty="0">
              <a:latin typeface="Times New Roman" pitchFamily="18" charset="0"/>
            </a:endParaRPr>
          </a:p>
          <a:p>
            <a:pPr algn="ctr" eaLnBrk="1" hangingPunct="1">
              <a:spcBef>
                <a:spcPct val="0"/>
              </a:spcBef>
              <a:buFontTx/>
              <a:buNone/>
            </a:pPr>
            <a:r>
              <a:rPr kumimoji="1" lang="en-US" altLang="zh-CN" sz="2000" dirty="0">
                <a:latin typeface="Times New Roman" pitchFamily="18" charset="0"/>
                <a:hlinkClick r:id="rId4"/>
              </a:rPr>
              <a:t>http://mllab.bnu.edu.cn</a:t>
            </a:r>
            <a:endParaRPr kumimoji="1" lang="zh-CN" altLang="en-US" sz="3600" dirty="0">
              <a:latin typeface="Times New Roman" pitchFamily="18" charset="0"/>
            </a:endParaRPr>
          </a:p>
        </p:txBody>
      </p:sp>
    </p:spTree>
    <p:extLst>
      <p:ext uri="{BB962C8B-B14F-4D97-AF65-F5344CB8AC3E}">
        <p14:creationId xmlns:p14="http://schemas.microsoft.com/office/powerpoint/2010/main" val="2794043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44"/>
          <p:cNvSpPr txBox="1">
            <a:spLocks noChangeArrowheads="1"/>
          </p:cNvSpPr>
          <p:nvPr/>
        </p:nvSpPr>
        <p:spPr bwMode="auto">
          <a:xfrm>
            <a:off x="1992234" y="1268761"/>
            <a:ext cx="4895854" cy="590931"/>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r>
              <a:rPr lang="en-US" altLang="zh-CN" sz="2400" dirty="0">
                <a:ea typeface="宋体" pitchFamily="2" charset="-122"/>
                <a:hlinkClick r:id="rId3"/>
              </a:rPr>
              <a:t>http://www.ted.com/</a:t>
            </a:r>
            <a:endParaRPr lang="zh-CN" altLang="en-US" sz="2400" dirty="0">
              <a:ea typeface="宋体" pitchFamily="2" charset="-122"/>
            </a:endParaRPr>
          </a:p>
        </p:txBody>
      </p:sp>
      <p:pic>
        <p:nvPicPr>
          <p:cNvPr id="29" name="图片 3" descr="TE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3010" y="2348881"/>
            <a:ext cx="5853471" cy="416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661" t="6630"/>
          <a:stretch/>
        </p:blipFill>
        <p:spPr bwMode="auto">
          <a:xfrm>
            <a:off x="1631505" y="2348880"/>
            <a:ext cx="4485591" cy="238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 name="标题 14"/>
          <p:cNvSpPr>
            <a:spLocks noGrp="1"/>
          </p:cNvSpPr>
          <p:nvPr>
            <p:ph type="title"/>
          </p:nvPr>
        </p:nvSpPr>
        <p:spPr/>
        <p:txBody>
          <a:bodyPr>
            <a:normAutofit/>
          </a:bodyPr>
          <a:lstStyle/>
          <a:p>
            <a:r>
              <a:rPr lang="en-US" altLang="zh-CN" kern="0" dirty="0" err="1" smtClean="0">
                <a:latin typeface="微软雅黑" pitchFamily="34" charset="-122"/>
                <a:ea typeface="微软雅黑" pitchFamily="34" charset="-122"/>
              </a:rPr>
              <a:t>TEDEd</a:t>
            </a:r>
            <a:endParaRPr lang="zh-CN" altLang="en-US" dirty="0"/>
          </a:p>
        </p:txBody>
      </p:sp>
    </p:spTree>
    <p:extLst>
      <p:ext uri="{BB962C8B-B14F-4D97-AF65-F5344CB8AC3E}">
        <p14:creationId xmlns:p14="http://schemas.microsoft.com/office/powerpoint/2010/main" val="153827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44"/>
          <p:cNvSpPr txBox="1">
            <a:spLocks noChangeArrowheads="1"/>
          </p:cNvSpPr>
          <p:nvPr/>
        </p:nvSpPr>
        <p:spPr bwMode="auto">
          <a:xfrm>
            <a:off x="1919536" y="836712"/>
            <a:ext cx="4895854" cy="590931"/>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r>
              <a:rPr lang="en-US" altLang="zh-CN" sz="2400" dirty="0">
                <a:ea typeface="宋体" pitchFamily="2" charset="-122"/>
                <a:hlinkClick r:id="rId3"/>
              </a:rPr>
              <a:t>http://www.teded.com/</a:t>
            </a:r>
            <a:endParaRPr lang="zh-CN" altLang="en-US" sz="2400" dirty="0">
              <a:ea typeface="宋体" pitchFamily="2" charset="-122"/>
            </a:endParaRPr>
          </a:p>
        </p:txBody>
      </p:sp>
      <p:pic>
        <p:nvPicPr>
          <p:cNvPr id="2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3513" y="1772816"/>
            <a:ext cx="8816615" cy="383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1399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内容占位符 2"/>
          <p:cNvSpPr txBox="1">
            <a:spLocks/>
          </p:cNvSpPr>
          <p:nvPr/>
        </p:nvSpPr>
        <p:spPr>
          <a:xfrm>
            <a:off x="2384704" y="2882528"/>
            <a:ext cx="9793088" cy="4614863"/>
          </a:xfrm>
          <a:prstGeom prst="rect">
            <a:avLst/>
          </a:prstGeom>
        </p:spPr>
        <p:txBody>
          <a:bodyPr/>
          <a:lstStyle/>
          <a:p>
            <a:pPr marL="342900" indent="-342900">
              <a:lnSpc>
                <a:spcPts val="4000"/>
              </a:lnSpc>
              <a:spcBef>
                <a:spcPct val="20000"/>
              </a:spcBef>
              <a:defRPr/>
            </a:pPr>
            <a:r>
              <a:rPr lang="zh-CN" altLang="en-US" sz="2000" dirty="0">
                <a:solidFill>
                  <a:srgbClr val="FC6204"/>
                </a:solidFill>
                <a:ea typeface="宋体" pitchFamily="2" charset="-122"/>
              </a:rPr>
              <a:t>★</a:t>
            </a:r>
            <a:r>
              <a:rPr lang="zh-CN" altLang="en-US" dirty="0">
                <a:solidFill>
                  <a:schemeClr val="bg1">
                    <a:lumMod val="50000"/>
                  </a:schemeClr>
                </a:solidFill>
                <a:latin typeface="微软雅黑" pitchFamily="34" charset="-122"/>
                <a:ea typeface="微软雅黑" pitchFamily="34" charset="-122"/>
              </a:rPr>
              <a:t>视频播放区：右侧列表的</a:t>
            </a:r>
            <a:r>
              <a:rPr lang="zh-CN" altLang="en-US" sz="2400" dirty="0">
                <a:solidFill>
                  <a:srgbClr val="FF9900"/>
                </a:solidFill>
                <a:latin typeface="微软雅黑" pitchFamily="34" charset="-122"/>
                <a:ea typeface="微软雅黑" pitchFamily="34" charset="-122"/>
              </a:rPr>
              <a:t>观看（</a:t>
            </a:r>
            <a:r>
              <a:rPr lang="en-US" altLang="zh-CN" sz="2400" dirty="0">
                <a:solidFill>
                  <a:srgbClr val="FF9900"/>
                </a:solidFill>
                <a:latin typeface="微软雅黑" pitchFamily="34" charset="-122"/>
                <a:ea typeface="微软雅黑" pitchFamily="34" charset="-122"/>
              </a:rPr>
              <a:t>Watch</a:t>
            </a:r>
            <a:r>
              <a:rPr lang="zh-CN" altLang="en-US" sz="2400" dirty="0">
                <a:solidFill>
                  <a:srgbClr val="FF9900"/>
                </a:solidFill>
                <a:latin typeface="微软雅黑" pitchFamily="34" charset="-122"/>
                <a:ea typeface="微软雅黑" pitchFamily="34" charset="-122"/>
              </a:rPr>
              <a:t>）：</a:t>
            </a:r>
            <a:r>
              <a:rPr lang="zh-CN" altLang="en-US" dirty="0">
                <a:latin typeface="微软雅黑" pitchFamily="34" charset="-122"/>
                <a:ea typeface="微软雅黑" pitchFamily="34" charset="-122"/>
              </a:rPr>
              <a:t>链接指向的</a:t>
            </a:r>
            <a:r>
              <a:rPr lang="en-US" altLang="zh-CN" dirty="0" err="1">
                <a:latin typeface="微软雅黑" pitchFamily="34" charset="-122"/>
                <a:ea typeface="微软雅黑" pitchFamily="34" charset="-122"/>
              </a:rPr>
              <a:t>Youtube</a:t>
            </a:r>
            <a:r>
              <a:rPr lang="zh-CN" altLang="en-US" dirty="0">
                <a:latin typeface="微软雅黑" pitchFamily="34" charset="-122"/>
                <a:ea typeface="微软雅黑" pitchFamily="34" charset="-122"/>
              </a:rPr>
              <a:t>播放</a:t>
            </a:r>
            <a:endParaRPr lang="en-US" altLang="zh-CN" dirty="0">
              <a:latin typeface="微软雅黑" pitchFamily="34" charset="-122"/>
              <a:ea typeface="微软雅黑" pitchFamily="34" charset="-122"/>
            </a:endParaRPr>
          </a:p>
          <a:p>
            <a:pPr marL="342900" indent="-342900">
              <a:lnSpc>
                <a:spcPts val="4000"/>
              </a:lnSpc>
              <a:spcBef>
                <a:spcPct val="20000"/>
              </a:spcBef>
              <a:defRPr/>
            </a:pPr>
            <a:r>
              <a:rPr lang="zh-CN" altLang="en-US" sz="2000" dirty="0">
                <a:solidFill>
                  <a:srgbClr val="FC6204"/>
                </a:solidFill>
                <a:ea typeface="宋体" pitchFamily="2" charset="-122"/>
              </a:rPr>
              <a:t>★</a:t>
            </a:r>
            <a:r>
              <a:rPr lang="zh-CN" altLang="en-US" dirty="0">
                <a:solidFill>
                  <a:schemeClr val="bg1">
                    <a:lumMod val="50000"/>
                  </a:schemeClr>
                </a:solidFill>
                <a:latin typeface="微软雅黑" pitchFamily="34" charset="-122"/>
                <a:ea typeface="微软雅黑" pitchFamily="34" charset="-122"/>
              </a:rPr>
              <a:t>即时</a:t>
            </a:r>
            <a:r>
              <a:rPr lang="zh-CN" altLang="en-US" sz="2400" dirty="0">
                <a:solidFill>
                  <a:srgbClr val="FF9900"/>
                </a:solidFill>
                <a:latin typeface="微软雅黑" pitchFamily="34" charset="-122"/>
                <a:ea typeface="微软雅黑" pitchFamily="34" charset="-122"/>
              </a:rPr>
              <a:t>练习（</a:t>
            </a:r>
            <a:r>
              <a:rPr lang="en-US" altLang="zh-CN" sz="2400" dirty="0">
                <a:solidFill>
                  <a:srgbClr val="FF9900"/>
                </a:solidFill>
                <a:latin typeface="微软雅黑" pitchFamily="34" charset="-122"/>
                <a:ea typeface="微软雅黑" pitchFamily="34" charset="-122"/>
              </a:rPr>
              <a:t>Quick Quiz</a:t>
            </a:r>
            <a:r>
              <a:rPr lang="zh-CN" altLang="en-US" sz="2400" dirty="0">
                <a:solidFill>
                  <a:srgbClr val="FF9900"/>
                </a:solidFill>
                <a:latin typeface="微软雅黑" pitchFamily="34" charset="-122"/>
                <a:ea typeface="微软雅黑" pitchFamily="34" charset="-122"/>
              </a:rPr>
              <a:t>）：</a:t>
            </a:r>
            <a:r>
              <a:rPr lang="zh-CN" altLang="en-US" dirty="0">
                <a:latin typeface="微软雅黑" pitchFamily="34" charset="-122"/>
                <a:ea typeface="微软雅黑" pitchFamily="34" charset="-122"/>
              </a:rPr>
              <a:t>提供了与教育动画相关的五个选择题</a:t>
            </a:r>
            <a:endParaRPr lang="en-US" altLang="zh-CN" dirty="0">
              <a:latin typeface="微软雅黑" pitchFamily="34" charset="-122"/>
              <a:ea typeface="微软雅黑" pitchFamily="34" charset="-122"/>
            </a:endParaRPr>
          </a:p>
          <a:p>
            <a:pPr marL="342900" indent="-342900">
              <a:lnSpc>
                <a:spcPts val="4000"/>
              </a:lnSpc>
              <a:spcBef>
                <a:spcPct val="20000"/>
              </a:spcBef>
              <a:defRPr/>
            </a:pPr>
            <a:r>
              <a:rPr lang="zh-CN" altLang="en-US" sz="2000" dirty="0">
                <a:solidFill>
                  <a:srgbClr val="FC6204"/>
                </a:solidFill>
                <a:ea typeface="宋体" pitchFamily="2" charset="-122"/>
              </a:rPr>
              <a:t>★</a:t>
            </a:r>
            <a:r>
              <a:rPr lang="zh-CN" altLang="en-US" sz="2400" dirty="0">
                <a:solidFill>
                  <a:srgbClr val="FF0000"/>
                </a:solidFill>
                <a:ea typeface="宋体" pitchFamily="2" charset="-122"/>
              </a:rPr>
              <a:t> </a:t>
            </a:r>
            <a:r>
              <a:rPr lang="zh-CN" altLang="en-US" sz="2400" dirty="0">
                <a:solidFill>
                  <a:srgbClr val="FF9900"/>
                </a:solidFill>
                <a:latin typeface="微软雅黑" pitchFamily="34" charset="-122"/>
                <a:ea typeface="微软雅黑" pitchFamily="34" charset="-122"/>
              </a:rPr>
              <a:t>思考题（</a:t>
            </a:r>
            <a:r>
              <a:rPr lang="en-US" altLang="zh-CN" sz="2400" dirty="0">
                <a:solidFill>
                  <a:srgbClr val="FF9900"/>
                </a:solidFill>
                <a:latin typeface="微软雅黑" pitchFamily="34" charset="-122"/>
                <a:ea typeface="微软雅黑" pitchFamily="34" charset="-122"/>
              </a:rPr>
              <a:t>Think</a:t>
            </a:r>
            <a:r>
              <a:rPr lang="zh-CN" altLang="en-US" sz="2400" dirty="0">
                <a:solidFill>
                  <a:srgbClr val="FF9900"/>
                </a:solidFill>
                <a:latin typeface="微软雅黑" pitchFamily="34" charset="-122"/>
                <a:ea typeface="微软雅黑" pitchFamily="34" charset="-122"/>
              </a:rPr>
              <a:t>）：</a:t>
            </a:r>
            <a:r>
              <a:rPr lang="zh-CN" altLang="en-US" dirty="0">
                <a:latin typeface="微软雅黑" pitchFamily="34" charset="-122"/>
                <a:ea typeface="微软雅黑" pitchFamily="34" charset="-122"/>
              </a:rPr>
              <a:t>提供了与教育动画相关的若干主观问答题</a:t>
            </a:r>
            <a:endParaRPr lang="en-US" altLang="zh-CN" dirty="0">
              <a:latin typeface="微软雅黑" pitchFamily="34" charset="-122"/>
              <a:ea typeface="微软雅黑" pitchFamily="34" charset="-122"/>
            </a:endParaRPr>
          </a:p>
          <a:p>
            <a:pPr marL="342900" indent="-342900">
              <a:lnSpc>
                <a:spcPts val="4000"/>
              </a:lnSpc>
              <a:spcBef>
                <a:spcPct val="20000"/>
              </a:spcBef>
              <a:defRPr/>
            </a:pPr>
            <a:r>
              <a:rPr lang="zh-CN" altLang="en-US" sz="2000" dirty="0">
                <a:solidFill>
                  <a:srgbClr val="FC6204"/>
                </a:solidFill>
                <a:ea typeface="宋体" pitchFamily="2" charset="-122"/>
              </a:rPr>
              <a:t>★ </a:t>
            </a:r>
            <a:r>
              <a:rPr lang="zh-CN" altLang="en-US" sz="2400" dirty="0">
                <a:solidFill>
                  <a:srgbClr val="FF9900"/>
                </a:solidFill>
                <a:latin typeface="微软雅黑" pitchFamily="34" charset="-122"/>
                <a:ea typeface="微软雅黑" pitchFamily="34" charset="-122"/>
              </a:rPr>
              <a:t>深入挖掘（</a:t>
            </a:r>
            <a:r>
              <a:rPr lang="en-US" altLang="zh-CN" sz="2400" dirty="0">
                <a:solidFill>
                  <a:srgbClr val="FF9900"/>
                </a:solidFill>
                <a:latin typeface="微软雅黑" pitchFamily="34" charset="-122"/>
                <a:ea typeface="微软雅黑" pitchFamily="34" charset="-122"/>
              </a:rPr>
              <a:t>Dig Deeper</a:t>
            </a:r>
            <a:r>
              <a:rPr lang="zh-CN" altLang="en-US" sz="2400" dirty="0">
                <a:solidFill>
                  <a:srgbClr val="FF9900"/>
                </a:solidFill>
                <a:latin typeface="微软雅黑" pitchFamily="34" charset="-122"/>
                <a:ea typeface="微软雅黑" pitchFamily="34" charset="-122"/>
              </a:rPr>
              <a:t>）：</a:t>
            </a:r>
            <a:r>
              <a:rPr lang="zh-CN" altLang="en-US" dirty="0">
                <a:latin typeface="微软雅黑" pitchFamily="34" charset="-122"/>
                <a:ea typeface="微软雅黑" pitchFamily="34" charset="-122"/>
              </a:rPr>
              <a:t>提供了与教育动画相关的拓展材料</a:t>
            </a:r>
            <a:endParaRPr lang="en-US" altLang="zh-CN" dirty="0">
              <a:latin typeface="微软雅黑" pitchFamily="34" charset="-122"/>
              <a:ea typeface="微软雅黑" pitchFamily="34" charset="-122"/>
            </a:endParaRPr>
          </a:p>
          <a:p>
            <a:pPr marL="342900" indent="-342900">
              <a:lnSpc>
                <a:spcPts val="4000"/>
              </a:lnSpc>
              <a:spcBef>
                <a:spcPct val="20000"/>
              </a:spcBef>
              <a:defRPr/>
            </a:pPr>
            <a:r>
              <a:rPr lang="zh-CN" altLang="en-US" sz="2400" dirty="0">
                <a:solidFill>
                  <a:srgbClr val="FC6204"/>
                </a:solidFill>
                <a:ea typeface="宋体" pitchFamily="2" charset="-122"/>
              </a:rPr>
              <a:t>★</a:t>
            </a:r>
            <a:r>
              <a:rPr lang="zh-CN" altLang="en-US" sz="2400" dirty="0">
                <a:solidFill>
                  <a:srgbClr val="FF9900"/>
                </a:solidFill>
                <a:latin typeface="微软雅黑" pitchFamily="34" charset="-122"/>
                <a:ea typeface="微软雅黑" pitchFamily="34" charset="-122"/>
              </a:rPr>
              <a:t>联系制作者（</a:t>
            </a:r>
            <a:r>
              <a:rPr lang="en-US" altLang="zh-CN" sz="2400" dirty="0">
                <a:solidFill>
                  <a:srgbClr val="FF9900"/>
                </a:solidFill>
                <a:latin typeface="微软雅黑" pitchFamily="34" charset="-122"/>
                <a:ea typeface="微软雅黑" pitchFamily="34" charset="-122"/>
              </a:rPr>
              <a:t>Meet The Creators</a:t>
            </a:r>
            <a:r>
              <a:rPr lang="zh-CN" altLang="en-US" sz="2400" dirty="0">
                <a:solidFill>
                  <a:srgbClr val="FF9900"/>
                </a:solidFill>
                <a:latin typeface="微软雅黑" pitchFamily="34" charset="-122"/>
                <a:ea typeface="微软雅黑" pitchFamily="34" charset="-122"/>
              </a:rPr>
              <a:t>）：</a:t>
            </a:r>
            <a:r>
              <a:rPr lang="zh-CN" altLang="en-US" dirty="0">
                <a:latin typeface="微软雅黑" pitchFamily="34" charset="-122"/>
                <a:ea typeface="微软雅黑" pitchFamily="34" charset="-122"/>
              </a:rPr>
              <a:t>告诉你这段动画的讲者和制作者分别是谁</a:t>
            </a:r>
            <a:endParaRPr lang="en-US" altLang="zh-CN" dirty="0">
              <a:latin typeface="微软雅黑" pitchFamily="34" charset="-122"/>
              <a:ea typeface="微软雅黑" pitchFamily="34" charset="-122"/>
            </a:endParaRPr>
          </a:p>
          <a:p>
            <a:pPr marL="342900" indent="-342900">
              <a:lnSpc>
                <a:spcPts val="4000"/>
              </a:lnSpc>
              <a:spcBef>
                <a:spcPct val="20000"/>
              </a:spcBef>
              <a:defRPr/>
            </a:pPr>
            <a:r>
              <a:rPr lang="zh-CN" altLang="en-US" sz="2000" dirty="0">
                <a:solidFill>
                  <a:srgbClr val="FC6204"/>
                </a:solidFill>
                <a:ea typeface="宋体" pitchFamily="2" charset="-122"/>
              </a:rPr>
              <a:t>★ </a:t>
            </a:r>
            <a:r>
              <a:rPr lang="zh-CN" altLang="en-US" sz="2400" dirty="0">
                <a:solidFill>
                  <a:srgbClr val="FF9900"/>
                </a:solidFill>
                <a:latin typeface="微软雅黑" pitchFamily="34" charset="-122"/>
                <a:ea typeface="微软雅黑" pitchFamily="34" charset="-122"/>
              </a:rPr>
              <a:t>分享按钮：</a:t>
            </a:r>
            <a:r>
              <a:rPr lang="zh-CN" altLang="en-US" dirty="0">
                <a:latin typeface="微软雅黑" pitchFamily="34" charset="-122"/>
                <a:ea typeface="微软雅黑" pitchFamily="34" charset="-122"/>
              </a:rPr>
              <a:t>一键将教育动画分享到常用的</a:t>
            </a:r>
            <a:r>
              <a:rPr lang="en-US" altLang="zh-CN" dirty="0" err="1">
                <a:latin typeface="微软雅黑" pitchFamily="34" charset="-122"/>
                <a:ea typeface="微软雅黑" pitchFamily="34" charset="-122"/>
              </a:rPr>
              <a:t>NetWork</a:t>
            </a:r>
            <a:r>
              <a:rPr lang="en-US" altLang="zh-CN" dirty="0">
                <a:latin typeface="微软雅黑" pitchFamily="34" charset="-122"/>
                <a:ea typeface="微软雅黑" pitchFamily="34" charset="-122"/>
              </a:rPr>
              <a:t> App</a:t>
            </a:r>
          </a:p>
          <a:p>
            <a:pPr marL="342900" indent="-342900">
              <a:lnSpc>
                <a:spcPts val="4000"/>
              </a:lnSpc>
              <a:spcBef>
                <a:spcPct val="20000"/>
              </a:spcBef>
              <a:defRPr/>
            </a:pPr>
            <a:r>
              <a:rPr lang="zh-CN" altLang="en-US" sz="2000" dirty="0">
                <a:solidFill>
                  <a:srgbClr val="FC6204"/>
                </a:solidFill>
                <a:ea typeface="宋体" pitchFamily="2" charset="-122"/>
              </a:rPr>
              <a:t>★</a:t>
            </a:r>
            <a:r>
              <a:rPr lang="zh-CN" altLang="en-US" sz="2000" dirty="0">
                <a:ea typeface="宋体" pitchFamily="2" charset="-122"/>
              </a:rPr>
              <a:t> </a:t>
            </a:r>
            <a:r>
              <a:rPr lang="zh-CN" altLang="en-US" sz="2400" dirty="0">
                <a:solidFill>
                  <a:srgbClr val="FF9900"/>
                </a:solidFill>
                <a:latin typeface="微软雅黑" pitchFamily="34" charset="-122"/>
                <a:ea typeface="微软雅黑" pitchFamily="34" charset="-122"/>
              </a:rPr>
              <a:t>翻转课程（</a:t>
            </a:r>
            <a:r>
              <a:rPr lang="en-US" altLang="zh-CN" sz="2400" dirty="0">
                <a:solidFill>
                  <a:srgbClr val="FF9900"/>
                </a:solidFill>
                <a:latin typeface="微软雅黑" pitchFamily="34" charset="-122"/>
                <a:ea typeface="微软雅黑" pitchFamily="34" charset="-122"/>
              </a:rPr>
              <a:t>Flip This Lesson</a:t>
            </a:r>
            <a:r>
              <a:rPr lang="zh-CN" altLang="en-US" sz="2400" dirty="0">
                <a:solidFill>
                  <a:srgbClr val="FF9900"/>
                </a:solidFill>
                <a:latin typeface="微软雅黑" pitchFamily="34" charset="-122"/>
                <a:ea typeface="微软雅黑" pitchFamily="34" charset="-122"/>
              </a:rPr>
              <a:t>）：</a:t>
            </a:r>
            <a:r>
              <a:rPr lang="zh-CN" altLang="en-US" sz="2000" dirty="0">
                <a:ea typeface="宋体" pitchFamily="2" charset="-122"/>
              </a:rPr>
              <a:t> </a:t>
            </a:r>
            <a:r>
              <a:rPr lang="en-US" altLang="zh-CN" dirty="0">
                <a:latin typeface="微软雅黑" pitchFamily="34" charset="-122"/>
                <a:ea typeface="微软雅黑" pitchFamily="34" charset="-122"/>
              </a:rPr>
              <a:t>TED-Ed</a:t>
            </a:r>
            <a:r>
              <a:rPr lang="zh-CN" altLang="en-US" dirty="0">
                <a:latin typeface="微软雅黑" pitchFamily="34" charset="-122"/>
                <a:ea typeface="微软雅黑" pitchFamily="34" charset="-122"/>
              </a:rPr>
              <a:t>个性化课程制作工具</a:t>
            </a: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2834" y="29240"/>
            <a:ext cx="6559166" cy="28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72144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xEl>
                                              <p:pRg st="6" end="6"/>
                                            </p:txEl>
                                          </p:spTgt>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775520" y="-76154"/>
            <a:ext cx="8475663" cy="4968551"/>
            <a:chOff x="428625" y="836712"/>
            <a:chExt cx="8475663" cy="4968551"/>
          </a:xfrm>
        </p:grpSpPr>
        <p:sp>
          <p:nvSpPr>
            <p:cNvPr id="23" name="标题 1"/>
            <p:cNvSpPr txBox="1">
              <a:spLocks/>
            </p:cNvSpPr>
            <p:nvPr/>
          </p:nvSpPr>
          <p:spPr>
            <a:xfrm>
              <a:off x="457200" y="836712"/>
              <a:ext cx="8229600" cy="1143000"/>
            </a:xfrm>
            <a:prstGeom prst="rect">
              <a:avLst/>
            </a:prstGeom>
          </p:spPr>
          <p:txBody>
            <a:bodyPr/>
            <a:lstStyle/>
            <a:p>
              <a:pPr algn="ctr">
                <a:spcBef>
                  <a:spcPct val="0"/>
                </a:spcBef>
                <a:defRPr/>
              </a:pPr>
              <a:endParaRPr lang="en-US" altLang="zh-CN" sz="3600" dirty="0">
                <a:solidFill>
                  <a:srgbClr val="FF9900"/>
                </a:solidFill>
                <a:latin typeface="微软雅黑" pitchFamily="34" charset="-122"/>
                <a:ea typeface="微软雅黑" pitchFamily="34" charset="-122"/>
              </a:endParaRPr>
            </a:p>
            <a:p>
              <a:pPr algn="ctr">
                <a:spcBef>
                  <a:spcPct val="0"/>
                </a:spcBef>
                <a:defRPr/>
              </a:pPr>
              <a:r>
                <a:rPr lang="en-US" altLang="zh-CN" sz="3600" dirty="0">
                  <a:solidFill>
                    <a:srgbClr val="FF9900"/>
                  </a:solidFill>
                  <a:latin typeface="微软雅黑" pitchFamily="34" charset="-122"/>
                  <a:ea typeface="微软雅黑" pitchFamily="34" charset="-122"/>
                </a:rPr>
                <a:t>Quick Quiz</a:t>
              </a:r>
              <a:endParaRPr lang="zh-CN" altLang="en-US" sz="3600" dirty="0">
                <a:solidFill>
                  <a:srgbClr val="FF9900"/>
                </a:solidFill>
                <a:latin typeface="微软雅黑" pitchFamily="34" charset="-122"/>
                <a:ea typeface="微软雅黑" pitchFamily="34" charset="-122"/>
              </a:endParaRPr>
            </a:p>
          </p:txBody>
        </p:sp>
        <p:pic>
          <p:nvPicPr>
            <p:cNvPr id="25" name="Picture 2"/>
            <p:cNvPicPr>
              <a:picLocks noChangeAspect="1" noChangeArrowheads="1"/>
            </p:cNvPicPr>
            <p:nvPr/>
          </p:nvPicPr>
          <p:blipFill>
            <a:blip r:embed="rId3" cstate="print"/>
            <a:srcRect/>
            <a:stretch>
              <a:fillRect/>
            </a:stretch>
          </p:blipFill>
          <p:spPr bwMode="auto">
            <a:xfrm>
              <a:off x="428625" y="2447700"/>
              <a:ext cx="8475663" cy="3357563"/>
            </a:xfrm>
            <a:prstGeom prst="rect">
              <a:avLst/>
            </a:prstGeom>
            <a:noFill/>
          </p:spPr>
        </p:pic>
      </p:grpSp>
      <p:sp>
        <p:nvSpPr>
          <p:cNvPr id="26" name="矩形 25"/>
          <p:cNvSpPr/>
          <p:nvPr/>
        </p:nvSpPr>
        <p:spPr bwMode="auto">
          <a:xfrm>
            <a:off x="4448944" y="3356992"/>
            <a:ext cx="1143000" cy="369332"/>
          </a:xfrm>
          <a:prstGeom prst="rect">
            <a:avLst/>
          </a:prstGeom>
          <a:noFill/>
          <a:ln w="38100" cap="flat" cmpd="sng" algn="ctr">
            <a:solidFill>
              <a:srgbClr val="FC6204"/>
            </a:solidFill>
            <a:prstDash val="solid"/>
            <a:round/>
            <a:headEnd type="none" w="med" len="med"/>
            <a:tailEnd type="none" w="med" len="med"/>
          </a:ln>
          <a:effectLst/>
        </p:spPr>
        <p:txBody>
          <a:bodyPr>
            <a:spAutoFit/>
          </a:bodyPr>
          <a:lstStyle/>
          <a:p>
            <a:pPr>
              <a:defRPr/>
            </a:pPr>
            <a:endParaRPr lang="zh-CN" altLang="en-US"/>
          </a:p>
        </p:txBody>
      </p:sp>
      <p:sp>
        <p:nvSpPr>
          <p:cNvPr id="27" name="线形标注 1 5"/>
          <p:cNvSpPr>
            <a:spLocks/>
          </p:cNvSpPr>
          <p:nvPr/>
        </p:nvSpPr>
        <p:spPr bwMode="auto">
          <a:xfrm>
            <a:off x="5095876" y="4707731"/>
            <a:ext cx="2214563" cy="369332"/>
          </a:xfrm>
          <a:prstGeom prst="borderCallout1">
            <a:avLst>
              <a:gd name="adj1" fmla="val 18750"/>
              <a:gd name="adj2" fmla="val -8333"/>
              <a:gd name="adj3" fmla="val 112500"/>
              <a:gd name="adj4" fmla="val -38333"/>
            </a:avLst>
          </a:prstGeom>
          <a:noFill/>
          <a:ln w="9525" algn="ctr">
            <a:noFill/>
            <a:round/>
            <a:headEnd/>
            <a:tailEnd/>
          </a:ln>
        </p:spPr>
        <p:txBody>
          <a:bodyPr>
            <a:spAutoFit/>
          </a:bodyPr>
          <a:lstStyle/>
          <a:p>
            <a:endParaRPr lang="zh-CN" altLang="en-US"/>
          </a:p>
        </p:txBody>
      </p:sp>
      <p:sp>
        <p:nvSpPr>
          <p:cNvPr id="28" name="线形标注 1(无边框) 6"/>
          <p:cNvSpPr>
            <a:spLocks/>
          </p:cNvSpPr>
          <p:nvPr/>
        </p:nvSpPr>
        <p:spPr bwMode="auto">
          <a:xfrm>
            <a:off x="5738813" y="1564481"/>
            <a:ext cx="1428750" cy="369332"/>
          </a:xfrm>
          <a:prstGeom prst="callout1">
            <a:avLst>
              <a:gd name="adj1" fmla="val 18750"/>
              <a:gd name="adj2" fmla="val -8333"/>
              <a:gd name="adj3" fmla="val 112500"/>
              <a:gd name="adj4" fmla="val -38333"/>
            </a:avLst>
          </a:prstGeom>
          <a:noFill/>
          <a:ln w="9525" algn="ctr">
            <a:noFill/>
            <a:round/>
            <a:headEnd/>
            <a:tailEnd/>
          </a:ln>
        </p:spPr>
        <p:txBody>
          <a:bodyPr>
            <a:spAutoFit/>
          </a:bodyPr>
          <a:lstStyle/>
          <a:p>
            <a:endParaRPr lang="zh-CN" altLang="en-US"/>
          </a:p>
        </p:txBody>
      </p:sp>
      <p:sp>
        <p:nvSpPr>
          <p:cNvPr id="29" name="云形 28"/>
          <p:cNvSpPr/>
          <p:nvPr/>
        </p:nvSpPr>
        <p:spPr bwMode="auto">
          <a:xfrm>
            <a:off x="2675193" y="4922044"/>
            <a:ext cx="7555990" cy="1827193"/>
          </a:xfrm>
          <a:prstGeom prst="cloud">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Video Hint”</a:t>
            </a:r>
            <a:r>
              <a:rPr lang="zh-CN" altLang="en-US" sz="2400" dirty="0">
                <a:latin typeface="微软雅黑" pitchFamily="34" charset="-122"/>
                <a:ea typeface="微软雅黑" pitchFamily="34" charset="-122"/>
              </a:rPr>
              <a:t>将把学习者引导到视频与该题目内容的对应的视频位置再次观看，而不是从头观看</a:t>
            </a:r>
          </a:p>
        </p:txBody>
      </p:sp>
    </p:spTree>
    <p:extLst>
      <p:ext uri="{BB962C8B-B14F-4D97-AF65-F5344CB8AC3E}">
        <p14:creationId xmlns:p14="http://schemas.microsoft.com/office/powerpoint/2010/main" val="264038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2027239" y="1020764"/>
            <a:ext cx="8281987"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zh-CN" altLang="en-US" sz="4400" dirty="0">
                <a:solidFill>
                  <a:schemeClr val="tx2"/>
                </a:solidFill>
                <a:latin typeface="+mn-ea"/>
                <a:ea typeface="+mn-ea"/>
              </a:rPr>
              <a:t>微课</a:t>
            </a:r>
            <a:r>
              <a:rPr lang="zh-CN" altLang="en-US" dirty="0">
                <a:latin typeface="+mn-ea"/>
                <a:ea typeface="+mn-ea"/>
              </a:rPr>
              <a:t>是在微型资源的基础上附加教学服务的小型化课程。</a:t>
            </a:r>
            <a:endParaRPr lang="en-US" altLang="zh-CN" dirty="0">
              <a:latin typeface="+mn-ea"/>
              <a:ea typeface="+mn-ea"/>
            </a:endParaRPr>
          </a:p>
          <a:p>
            <a:endParaRPr lang="en-US" altLang="zh-CN" dirty="0">
              <a:latin typeface="+mn-ea"/>
              <a:ea typeface="+mn-ea"/>
            </a:endParaRPr>
          </a:p>
          <a:p>
            <a:r>
              <a:rPr lang="zh-CN" altLang="en-US" dirty="0">
                <a:latin typeface="+mn-ea"/>
                <a:ea typeface="+mn-ea"/>
              </a:rPr>
              <a:t>基本结构包括微型资源、学习活动、学习评价和认证服务</a:t>
            </a:r>
          </a:p>
        </p:txBody>
      </p:sp>
      <p:pic>
        <p:nvPicPr>
          <p:cNvPr id="11267" name="图片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2313" y="3460751"/>
            <a:ext cx="838835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649496"/>
      </p:ext>
    </p:extLst>
  </p:cSld>
  <p:clrMapOvr>
    <a:masterClrMapping/>
  </p:clrMapOvr>
  <p:transition advTm="11771">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1887236" y="764705"/>
            <a:ext cx="864096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eaLnBrk="1" hangingPunct="1"/>
            <a:r>
              <a:rPr lang="zh-CN" altLang="en-US" sz="4000" dirty="0">
                <a:solidFill>
                  <a:schemeClr val="tx1"/>
                </a:solidFill>
                <a:ea typeface="微软雅黑" pitchFamily="34" charset="-122"/>
              </a:rPr>
              <a:t>微课的内容设计：微到极致 便是质量</a:t>
            </a:r>
            <a:endParaRPr lang="zh-CN" altLang="en-US" sz="4000" dirty="0">
              <a:solidFill>
                <a:schemeClr val="tx1"/>
              </a:solidFill>
            </a:endParaRPr>
          </a:p>
        </p:txBody>
      </p:sp>
      <p:sp>
        <p:nvSpPr>
          <p:cNvPr id="2" name="矩形 1"/>
          <p:cNvSpPr/>
          <p:nvPr/>
        </p:nvSpPr>
        <p:spPr>
          <a:xfrm>
            <a:off x="1887236" y="2708920"/>
            <a:ext cx="9944724" cy="2677656"/>
          </a:xfrm>
          <a:prstGeom prst="rect">
            <a:avLst/>
          </a:prstGeom>
        </p:spPr>
        <p:txBody>
          <a:bodyPr wrap="square">
            <a:spAutoFit/>
          </a:bodyPr>
          <a:lstStyle/>
          <a:p>
            <a:pPr>
              <a:lnSpc>
                <a:spcPct val="150000"/>
              </a:lnSpc>
            </a:pPr>
            <a:r>
              <a:rPr lang="zh-CN" altLang="en-US" sz="2800" b="1" dirty="0">
                <a:solidFill>
                  <a:srgbClr val="92D050"/>
                </a:solidFill>
              </a:rPr>
              <a:t>内容：</a:t>
            </a:r>
            <a:r>
              <a:rPr lang="zh-CN" altLang="en-US" sz="2800" dirty="0"/>
              <a:t>遵循少即是多的原则，减少需要用户记忆的内容，每一个微课的时间不超过</a:t>
            </a:r>
            <a:r>
              <a:rPr lang="en-US" altLang="zh-CN" sz="2800" dirty="0"/>
              <a:t>3-20</a:t>
            </a:r>
            <a:r>
              <a:rPr lang="zh-CN" altLang="en-US" sz="2800" dirty="0"/>
              <a:t>分钟。同时注意内容的实用度和丰富性，避免过多的没用的和不关的信息，内容长短符合零碎时间学习需求。</a:t>
            </a:r>
            <a:endParaRPr lang="en-US" altLang="zh-CN" sz="2800" b="1" dirty="0"/>
          </a:p>
        </p:txBody>
      </p:sp>
    </p:spTree>
    <p:extLst>
      <p:ext uri="{BB962C8B-B14F-4D97-AF65-F5344CB8AC3E}">
        <p14:creationId xmlns:p14="http://schemas.microsoft.com/office/powerpoint/2010/main" val="1306053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 Box 44"/>
          <p:cNvSpPr txBox="1">
            <a:spLocks noChangeArrowheads="1"/>
          </p:cNvSpPr>
          <p:nvPr/>
        </p:nvSpPr>
        <p:spPr bwMode="auto">
          <a:xfrm>
            <a:off x="1487488" y="1484784"/>
            <a:ext cx="10416480" cy="416421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r>
              <a:rPr lang="zh-CN" altLang="en-US" sz="2800" b="1" dirty="0">
                <a:solidFill>
                  <a:srgbClr val="92D050"/>
                </a:solidFill>
              </a:rPr>
              <a:t>最小粒度原则：</a:t>
            </a:r>
            <a:r>
              <a:rPr lang="zh-CN" altLang="en-US" sz="2800" dirty="0">
                <a:solidFill>
                  <a:schemeClr val="tx1"/>
                </a:solidFill>
              </a:rPr>
              <a:t>学习者在移动过程中</a:t>
            </a:r>
            <a:r>
              <a:rPr lang="en-US" altLang="zh-CN" sz="2800" dirty="0">
                <a:solidFill>
                  <a:schemeClr val="tx1"/>
                </a:solidFill>
              </a:rPr>
              <a:t>,</a:t>
            </a:r>
            <a:r>
              <a:rPr lang="zh-CN" altLang="en-US" sz="2800" dirty="0">
                <a:solidFill>
                  <a:schemeClr val="tx1"/>
                </a:solidFill>
              </a:rPr>
              <a:t>注意力处于高度分散</a:t>
            </a:r>
            <a:r>
              <a:rPr lang="zh-CN" altLang="en-US" sz="2800" dirty="0" smtClean="0">
                <a:solidFill>
                  <a:schemeClr val="tx1"/>
                </a:solidFill>
              </a:rPr>
              <a:t>状态，微型</a:t>
            </a:r>
            <a:r>
              <a:rPr lang="zh-CN" altLang="en-US" sz="2800" dirty="0">
                <a:solidFill>
                  <a:schemeClr val="tx1"/>
                </a:solidFill>
              </a:rPr>
              <a:t>学习将知识点尽可能分割，一个微课即承载一个知识点；把课程分割成最适合于零碎时间学习</a:t>
            </a:r>
            <a:r>
              <a:rPr lang="en-US" altLang="zh-CN" sz="2800" dirty="0">
                <a:solidFill>
                  <a:schemeClr val="tx1"/>
                </a:solidFill>
              </a:rPr>
              <a:t>,</a:t>
            </a:r>
            <a:r>
              <a:rPr lang="zh-CN" altLang="en-US" sz="2800" dirty="0">
                <a:solidFill>
                  <a:schemeClr val="tx1"/>
                </a:solidFill>
              </a:rPr>
              <a:t>不易受外界干扰的学习内容。</a:t>
            </a:r>
          </a:p>
          <a:p>
            <a:endParaRPr lang="zh-CN" altLang="en-US" sz="2800" dirty="0"/>
          </a:p>
          <a:p>
            <a:r>
              <a:rPr lang="zh-CN" altLang="en-US" sz="2800" b="1" dirty="0">
                <a:solidFill>
                  <a:srgbClr val="92D050"/>
                </a:solidFill>
              </a:rPr>
              <a:t>微课自包含原则：</a:t>
            </a:r>
            <a:r>
              <a:rPr lang="zh-CN" altLang="en-US" sz="2800" dirty="0">
                <a:solidFill>
                  <a:schemeClr val="tx1"/>
                </a:solidFill>
              </a:rPr>
              <a:t>为了适应学习者非连续的注意状态</a:t>
            </a:r>
            <a:r>
              <a:rPr lang="en-US" altLang="zh-CN" sz="2800" dirty="0">
                <a:solidFill>
                  <a:schemeClr val="tx1"/>
                </a:solidFill>
              </a:rPr>
              <a:t>,</a:t>
            </a:r>
            <a:r>
              <a:rPr lang="zh-CN" altLang="en-US" sz="2800" dirty="0">
                <a:solidFill>
                  <a:schemeClr val="tx1"/>
                </a:solidFill>
              </a:rPr>
              <a:t>知识单元既要足够短小以便于学习的随时随意发生</a:t>
            </a:r>
            <a:r>
              <a:rPr lang="en-US" altLang="zh-CN" sz="2800" dirty="0">
                <a:solidFill>
                  <a:schemeClr val="tx1"/>
                </a:solidFill>
              </a:rPr>
              <a:t>,</a:t>
            </a:r>
            <a:r>
              <a:rPr lang="zh-CN" altLang="en-US" sz="2800" dirty="0">
                <a:solidFill>
                  <a:schemeClr val="tx1"/>
                </a:solidFill>
              </a:rPr>
              <a:t>也要保证知识单元是自包含</a:t>
            </a:r>
            <a:r>
              <a:rPr lang="zh-CN" altLang="en-US" sz="2800" dirty="0" smtClean="0">
                <a:solidFill>
                  <a:schemeClr val="tx1"/>
                </a:solidFill>
              </a:rPr>
              <a:t>的，即</a:t>
            </a:r>
            <a:r>
              <a:rPr lang="zh-CN" altLang="en-US" sz="2800" dirty="0">
                <a:solidFill>
                  <a:schemeClr val="tx1"/>
                </a:solidFill>
              </a:rPr>
              <a:t>提供相对完整的知识组块。</a:t>
            </a:r>
          </a:p>
        </p:txBody>
      </p:sp>
      <p:grpSp>
        <p:nvGrpSpPr>
          <p:cNvPr id="17" name="组合 16"/>
          <p:cNvGrpSpPr/>
          <p:nvPr/>
        </p:nvGrpSpPr>
        <p:grpSpPr>
          <a:xfrm>
            <a:off x="9040123" y="5411014"/>
            <a:ext cx="2096437" cy="1258346"/>
            <a:chOff x="5814287" y="5049400"/>
            <a:chExt cx="2096437" cy="1258346"/>
          </a:xfrm>
        </p:grpSpPr>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165250">
              <a:off x="5814287" y="5393346"/>
              <a:ext cx="914400" cy="914400"/>
            </a:xfrm>
            <a:prstGeom prst="rect">
              <a:avLst/>
            </a:prstGeom>
          </p:spPr>
        </p:pic>
        <p:pic>
          <p:nvPicPr>
            <p:cNvPr id="26" name="图片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53270">
              <a:off x="6261594" y="5049400"/>
              <a:ext cx="914400" cy="914400"/>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324" y="5393346"/>
              <a:ext cx="914400" cy="914400"/>
            </a:xfrm>
            <a:prstGeom prst="rect">
              <a:avLst/>
            </a:prstGeom>
          </p:spPr>
        </p:pic>
      </p:grpSp>
      <p:sp>
        <p:nvSpPr>
          <p:cNvPr id="18" name="标题 17"/>
          <p:cNvSpPr>
            <a:spLocks noGrp="1"/>
          </p:cNvSpPr>
          <p:nvPr>
            <p:ph type="title"/>
          </p:nvPr>
        </p:nvSpPr>
        <p:spPr>
          <a:xfrm>
            <a:off x="1487488" y="274638"/>
            <a:ext cx="9180512" cy="1143000"/>
          </a:xfrm>
        </p:spPr>
        <p:txBody>
          <a:bodyPr>
            <a:normAutofit/>
          </a:bodyPr>
          <a:lstStyle/>
          <a:p>
            <a:r>
              <a:rPr lang="zh-CN" altLang="en-US" kern="0" dirty="0" smtClean="0">
                <a:latin typeface="微软雅黑" pitchFamily="34" charset="-122"/>
                <a:ea typeface="微软雅黑" pitchFamily="34" charset="-122"/>
              </a:rPr>
              <a:t>内容设计原则</a:t>
            </a:r>
            <a:r>
              <a:rPr lang="zh-CN" altLang="en-US" kern="0" dirty="0">
                <a:latin typeface="微软雅黑" pitchFamily="34" charset="-122"/>
                <a:ea typeface="微软雅黑" pitchFamily="34" charset="-122"/>
              </a:rPr>
              <a:t>：</a:t>
            </a:r>
            <a:r>
              <a:rPr lang="zh-CN" altLang="en-US" kern="0" dirty="0" smtClean="0">
                <a:latin typeface="微软雅黑" pitchFamily="34" charset="-122"/>
                <a:ea typeface="微软雅黑" pitchFamily="34" charset="-122"/>
              </a:rPr>
              <a:t>体现学习内容的微型化</a:t>
            </a:r>
            <a:endParaRPr lang="zh-CN" altLang="en-US" dirty="0"/>
          </a:p>
        </p:txBody>
      </p:sp>
    </p:spTree>
    <p:extLst>
      <p:ext uri="{BB962C8B-B14F-4D97-AF65-F5344CB8AC3E}">
        <p14:creationId xmlns:p14="http://schemas.microsoft.com/office/powerpoint/2010/main" val="348020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4"/>
          <p:cNvSpPr txBox="1">
            <a:spLocks noChangeArrowheads="1"/>
          </p:cNvSpPr>
          <p:nvPr/>
        </p:nvSpPr>
        <p:spPr bwMode="auto">
          <a:xfrm>
            <a:off x="735856" y="1606084"/>
            <a:ext cx="11460088" cy="279704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a:lnSpc>
                <a:spcPct val="150000"/>
              </a:lnSpc>
            </a:pPr>
            <a:r>
              <a:rPr lang="zh-CN" altLang="en-US" sz="2400" b="1" dirty="0">
                <a:solidFill>
                  <a:srgbClr val="92D050"/>
                </a:solidFill>
              </a:rPr>
              <a:t>微课松散重组原则：</a:t>
            </a:r>
            <a:r>
              <a:rPr lang="zh-CN" altLang="en-US" sz="2400" dirty="0">
                <a:solidFill>
                  <a:schemeClr val="tx1"/>
                </a:solidFill>
              </a:rPr>
              <a:t>每一个微课与邻近微课可松散组成，呈现学习的结构性特点；这些相互关联的临近微课可以在某一主题下完成某一特定学习目标。在松散的内容背后隐藏某种关联，并在不断的学习体验中逐渐形成一个隐性连续的结构</a:t>
            </a:r>
          </a:p>
          <a:p>
            <a:pPr>
              <a:lnSpc>
                <a:spcPct val="150000"/>
              </a:lnSpc>
            </a:pPr>
            <a:r>
              <a:rPr lang="zh-CN" altLang="en-US" sz="2400" b="1" dirty="0">
                <a:solidFill>
                  <a:srgbClr val="92D050"/>
                </a:solidFill>
              </a:rPr>
              <a:t>最简媒体原则：</a:t>
            </a:r>
            <a:r>
              <a:rPr lang="zh-CN" altLang="en-US" sz="2400" dirty="0">
                <a:solidFill>
                  <a:schemeClr val="tx1"/>
                </a:solidFill>
              </a:rPr>
              <a:t>一个微课以一种媒体形式呈现，例如文本、语音、或视频等之一；一个微课可提供多种由单一媒体提供的呈现形式，供学习者选用。</a:t>
            </a:r>
          </a:p>
        </p:txBody>
      </p:sp>
      <p:grpSp>
        <p:nvGrpSpPr>
          <p:cNvPr id="25" name="组合 24"/>
          <p:cNvGrpSpPr/>
          <p:nvPr/>
        </p:nvGrpSpPr>
        <p:grpSpPr>
          <a:xfrm>
            <a:off x="9893539" y="5307634"/>
            <a:ext cx="2096437" cy="1258346"/>
            <a:chOff x="5814287" y="5049400"/>
            <a:chExt cx="2096437" cy="1258346"/>
          </a:xfrm>
        </p:grpSpPr>
        <p:pic>
          <p:nvPicPr>
            <p:cNvPr id="26" name="图片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165250">
              <a:off x="5814287" y="5393346"/>
              <a:ext cx="914400" cy="914400"/>
            </a:xfrm>
            <a:prstGeom prst="rect">
              <a:avLst/>
            </a:prstGeom>
          </p:spPr>
        </p:pic>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53270">
              <a:off x="6261594" y="5049400"/>
              <a:ext cx="914400" cy="914400"/>
            </a:xfrm>
            <a:prstGeom prst="rect">
              <a:avLst/>
            </a:prstGeom>
          </p:spPr>
        </p:pic>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324" y="5393346"/>
              <a:ext cx="914400" cy="914400"/>
            </a:xfrm>
            <a:prstGeom prst="rect">
              <a:avLst/>
            </a:prstGeom>
          </p:spPr>
        </p:pic>
      </p:grpSp>
      <p:sp>
        <p:nvSpPr>
          <p:cNvPr id="29" name="标题 17"/>
          <p:cNvSpPr txBox="1">
            <a:spLocks/>
          </p:cNvSpPr>
          <p:nvPr/>
        </p:nvSpPr>
        <p:spPr>
          <a:xfrm>
            <a:off x="1524000" y="274638"/>
            <a:ext cx="91440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kern="0" dirty="0">
                <a:latin typeface="微软雅黑" pitchFamily="34" charset="-122"/>
                <a:ea typeface="微软雅黑" pitchFamily="34" charset="-122"/>
              </a:rPr>
              <a:t>内容设计原则：体现学习内容的微型化</a:t>
            </a:r>
            <a:endParaRPr lang="zh-CN" altLang="en-US" sz="4000" dirty="0"/>
          </a:p>
        </p:txBody>
      </p:sp>
    </p:spTree>
    <p:extLst>
      <p:ext uri="{BB962C8B-B14F-4D97-AF65-F5344CB8AC3E}">
        <p14:creationId xmlns:p14="http://schemas.microsoft.com/office/powerpoint/2010/main" val="8569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9904219" y="274638"/>
            <a:ext cx="2096437" cy="1258346"/>
            <a:chOff x="5814287" y="5049400"/>
            <a:chExt cx="2096437" cy="1258346"/>
          </a:xfrm>
        </p:grpSpPr>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165250">
              <a:off x="5814287" y="5393346"/>
              <a:ext cx="914400" cy="914400"/>
            </a:xfrm>
            <a:prstGeom prst="rect">
              <a:avLst/>
            </a:prstGeom>
          </p:spPr>
        </p:pic>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53270">
              <a:off x="6261594" y="5049400"/>
              <a:ext cx="914400" cy="914400"/>
            </a:xfrm>
            <a:prstGeom prst="rect">
              <a:avLst/>
            </a:prstGeom>
          </p:spPr>
        </p:pic>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6324" y="5393346"/>
              <a:ext cx="914400" cy="914400"/>
            </a:xfrm>
            <a:prstGeom prst="rect">
              <a:avLst/>
            </a:prstGeom>
          </p:spPr>
        </p:pic>
      </p:grpSp>
      <p:sp>
        <p:nvSpPr>
          <p:cNvPr id="24" name="Text Box 44"/>
          <p:cNvSpPr txBox="1">
            <a:spLocks noChangeArrowheads="1"/>
          </p:cNvSpPr>
          <p:nvPr/>
        </p:nvSpPr>
        <p:spPr bwMode="auto">
          <a:xfrm>
            <a:off x="1343472" y="1527751"/>
            <a:ext cx="10657184" cy="502688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r>
              <a:rPr lang="zh-CN" altLang="en-US" sz="2400" b="1" dirty="0">
                <a:solidFill>
                  <a:srgbClr val="92D050"/>
                </a:solidFill>
              </a:rPr>
              <a:t>随机学习参与：</a:t>
            </a:r>
            <a:r>
              <a:rPr lang="zh-CN" altLang="en-US" sz="2400" dirty="0">
                <a:solidFill>
                  <a:schemeClr val="tx1"/>
                </a:solidFill>
              </a:rPr>
              <a:t>微型学习作为一种非正式学习的实现模式</a:t>
            </a:r>
            <a:r>
              <a:rPr lang="en-US" altLang="zh-CN" sz="2400" dirty="0">
                <a:solidFill>
                  <a:schemeClr val="tx1"/>
                </a:solidFill>
              </a:rPr>
              <a:t>,</a:t>
            </a:r>
            <a:r>
              <a:rPr lang="zh-CN" altLang="en-US" sz="2400" dirty="0">
                <a:solidFill>
                  <a:schemeClr val="tx1"/>
                </a:solidFill>
              </a:rPr>
              <a:t>不能依赖于学习者自身存在一个强烈的学习动机</a:t>
            </a:r>
            <a:r>
              <a:rPr lang="en-US" altLang="zh-CN" sz="2400" dirty="0">
                <a:solidFill>
                  <a:schemeClr val="tx1"/>
                </a:solidFill>
              </a:rPr>
              <a:t>,</a:t>
            </a:r>
            <a:r>
              <a:rPr lang="zh-CN" altLang="en-US" sz="2400" dirty="0">
                <a:solidFill>
                  <a:schemeClr val="tx1"/>
                </a:solidFill>
              </a:rPr>
              <a:t>学习者基本处于一种边缘性的投入与非连续的注意状态</a:t>
            </a:r>
            <a:r>
              <a:rPr lang="en-US" altLang="zh-CN" sz="2400" dirty="0">
                <a:solidFill>
                  <a:schemeClr val="tx1"/>
                </a:solidFill>
              </a:rPr>
              <a:t>,</a:t>
            </a:r>
            <a:r>
              <a:rPr lang="zh-CN" altLang="en-US" sz="2400" dirty="0">
                <a:solidFill>
                  <a:schemeClr val="tx1"/>
                </a:solidFill>
              </a:rPr>
              <a:t>设计者应考虑如何获取和控制学习者的注意力</a:t>
            </a:r>
            <a:r>
              <a:rPr lang="en-US" altLang="zh-CN" sz="2400" dirty="0">
                <a:solidFill>
                  <a:schemeClr val="tx1"/>
                </a:solidFill>
              </a:rPr>
              <a:t>,</a:t>
            </a:r>
            <a:r>
              <a:rPr lang="zh-CN" altLang="en-US" sz="2400" dirty="0">
                <a:solidFill>
                  <a:schemeClr val="tx1"/>
                </a:solidFill>
              </a:rPr>
              <a:t>不断给予可激发学习投入和持续的刺激与反馈。</a:t>
            </a:r>
          </a:p>
          <a:p>
            <a:r>
              <a:rPr lang="zh-CN" altLang="en-US" sz="2400" b="1" dirty="0">
                <a:solidFill>
                  <a:srgbClr val="92D050"/>
                </a:solidFill>
              </a:rPr>
              <a:t>创设自由快乐的学习体验：</a:t>
            </a:r>
            <a:r>
              <a:rPr lang="zh-CN" altLang="en-US" sz="2400" dirty="0">
                <a:solidFill>
                  <a:schemeClr val="tx1"/>
                </a:solidFill>
              </a:rPr>
              <a:t>让学习者在微型学习体验中始终有一种自由、开放、快乐、愉悦的感觉</a:t>
            </a:r>
            <a:r>
              <a:rPr lang="en-US" altLang="zh-CN" sz="2400" dirty="0">
                <a:solidFill>
                  <a:schemeClr val="tx1"/>
                </a:solidFill>
              </a:rPr>
              <a:t>,</a:t>
            </a:r>
            <a:r>
              <a:rPr lang="zh-CN" altLang="en-US" sz="2400" dirty="0">
                <a:solidFill>
                  <a:schemeClr val="tx1"/>
                </a:solidFill>
              </a:rPr>
              <a:t>这也是相当重要的设计原则。</a:t>
            </a:r>
          </a:p>
          <a:p>
            <a:r>
              <a:rPr lang="zh-CN" altLang="en-US" sz="2400" b="1" dirty="0">
                <a:solidFill>
                  <a:srgbClr val="92D050"/>
                </a:solidFill>
              </a:rPr>
              <a:t>标准化原则：</a:t>
            </a:r>
            <a:r>
              <a:rPr lang="zh-CN" altLang="en-US" sz="2400" dirty="0">
                <a:solidFill>
                  <a:schemeClr val="tx1"/>
                </a:solidFill>
              </a:rPr>
              <a:t>微型移动学习资源开发应遵循一定的标准。在微型移动学习资源建设中可以借鉴</a:t>
            </a:r>
            <a:r>
              <a:rPr lang="en-US" altLang="zh-CN" sz="2400" dirty="0">
                <a:solidFill>
                  <a:schemeClr val="tx1"/>
                </a:solidFill>
              </a:rPr>
              <a:t>SCORM</a:t>
            </a:r>
            <a:r>
              <a:rPr lang="zh-CN" altLang="en-US" sz="2400" dirty="0">
                <a:solidFill>
                  <a:schemeClr val="tx1"/>
                </a:solidFill>
              </a:rPr>
              <a:t>标准，将有利于解决交互性差、管理系统功能难以发挥、学习课件缺乏对学习次序的编列等问题，有利于促进微型移动学习资源的共享，促进移动学习的发展</a:t>
            </a:r>
            <a:r>
              <a:rPr lang="zh-CN" altLang="en-US" sz="2400" dirty="0"/>
              <a:t>。</a:t>
            </a:r>
          </a:p>
        </p:txBody>
      </p:sp>
      <p:sp>
        <p:nvSpPr>
          <p:cNvPr id="29" name="标题 17"/>
          <p:cNvSpPr txBox="1">
            <a:spLocks/>
          </p:cNvSpPr>
          <p:nvPr/>
        </p:nvSpPr>
        <p:spPr>
          <a:xfrm>
            <a:off x="606900" y="618584"/>
            <a:ext cx="91440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kern="0" dirty="0">
                <a:latin typeface="微软雅黑" pitchFamily="34" charset="-122"/>
                <a:ea typeface="微软雅黑" pitchFamily="34" charset="-122"/>
              </a:rPr>
              <a:t>内容设计原则：体现学习内容的微型化</a:t>
            </a:r>
            <a:endParaRPr lang="zh-CN" altLang="en-US" sz="4000" dirty="0"/>
          </a:p>
        </p:txBody>
      </p:sp>
    </p:spTree>
    <p:extLst>
      <p:ext uri="{BB962C8B-B14F-4D97-AF65-F5344CB8AC3E}">
        <p14:creationId xmlns:p14="http://schemas.microsoft.com/office/powerpoint/2010/main" val="314992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标题 1"/>
          <p:cNvSpPr>
            <a:spLocks noGrp="1"/>
          </p:cNvSpPr>
          <p:nvPr>
            <p:ph type="title"/>
          </p:nvPr>
        </p:nvSpPr>
        <p:spPr/>
        <p:txBody>
          <a:bodyPr>
            <a:normAutofit/>
          </a:bodyPr>
          <a:lstStyle/>
          <a:p>
            <a:r>
              <a:rPr lang="zh-CN" altLang="en-US" sz="4000" dirty="0"/>
              <a:t>多终端显示自适应</a:t>
            </a:r>
          </a:p>
        </p:txBody>
      </p:sp>
      <p:pic>
        <p:nvPicPr>
          <p:cNvPr id="71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3925" y="4138614"/>
            <a:ext cx="126523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p:cNvSpPr>
            <a:spLocks noChangeAspect="1" noEditPoints="1" noChangeArrowheads="1"/>
          </p:cNvSpPr>
          <p:nvPr/>
        </p:nvSpPr>
        <p:spPr bwMode="auto">
          <a:xfrm>
            <a:off x="3791744" y="2924944"/>
            <a:ext cx="4800600" cy="13636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DFDFFF">
                  <a:alpha val="80000"/>
                </a:srgbClr>
              </a:gs>
              <a:gs pos="100000">
                <a:srgbClr val="FFFFFF">
                  <a:alpha val="80000"/>
                </a:srgbClr>
              </a:gs>
            </a:gsLst>
            <a:lin ang="5400000" scaled="1"/>
          </a:gradFill>
          <a:ln w="9525">
            <a:solidFill>
              <a:srgbClr val="000000"/>
            </a:solidFill>
            <a:miter lim="800000"/>
            <a:headEnd/>
            <a:tailEnd/>
          </a:ln>
          <a:effectLst>
            <a:outerShdw dist="107763" dir="2700000" algn="ctr" rotWithShape="0">
              <a:srgbClr val="808080">
                <a:alpha val="50000"/>
              </a:srgbClr>
            </a:outerShdw>
          </a:effectLst>
        </p:spPr>
        <p:txBody>
          <a:bodyPr/>
          <a:lstStyle/>
          <a:p>
            <a:pPr>
              <a:defRPr/>
            </a:pPr>
            <a:endParaRPr lang="zh-CN" altLang="zh-CN" sz="2000" i="1">
              <a:latin typeface="Verdana" pitchFamily="34" charset="0"/>
              <a:cs typeface="Arial" pitchFamily="34" charset="0"/>
            </a:endParaRPr>
          </a:p>
        </p:txBody>
      </p:sp>
      <p:pic>
        <p:nvPicPr>
          <p:cNvPr id="7174" name="Picture 4" descr="tpr52_with_fpr_fromrigh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4509120"/>
            <a:ext cx="1371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6" descr="13148_MotImag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9851" y="4448175"/>
            <a:ext cx="747713"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76" name="Line 8"/>
          <p:cNvSpPr>
            <a:spLocks noChangeShapeType="1"/>
          </p:cNvSpPr>
          <p:nvPr/>
        </p:nvSpPr>
        <p:spPr bwMode="auto">
          <a:xfrm flipV="1">
            <a:off x="3052763" y="3838575"/>
            <a:ext cx="838200" cy="838200"/>
          </a:xfrm>
          <a:prstGeom prst="line">
            <a:avLst/>
          </a:prstGeom>
          <a:noFill/>
          <a:ln w="28575">
            <a:solidFill>
              <a:srgbClr val="CCECFF"/>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77" name="Line 9"/>
          <p:cNvSpPr>
            <a:spLocks noChangeShapeType="1"/>
          </p:cNvSpPr>
          <p:nvPr/>
        </p:nvSpPr>
        <p:spPr bwMode="auto">
          <a:xfrm flipH="1" flipV="1">
            <a:off x="6329362" y="3990975"/>
            <a:ext cx="390525" cy="760064"/>
          </a:xfrm>
          <a:prstGeom prst="line">
            <a:avLst/>
          </a:prstGeom>
          <a:noFill/>
          <a:ln w="28575">
            <a:solidFill>
              <a:srgbClr val="CCECFF"/>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78" name="Line 10"/>
          <p:cNvSpPr>
            <a:spLocks noChangeShapeType="1"/>
          </p:cNvSpPr>
          <p:nvPr/>
        </p:nvSpPr>
        <p:spPr bwMode="auto">
          <a:xfrm flipH="1" flipV="1">
            <a:off x="8081963" y="3990975"/>
            <a:ext cx="457200" cy="304800"/>
          </a:xfrm>
          <a:prstGeom prst="line">
            <a:avLst/>
          </a:prstGeom>
          <a:noFill/>
          <a:ln w="28575">
            <a:solidFill>
              <a:srgbClr val="CCECFF"/>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7179" name="Picture 17"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6363" y="315277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8"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5963" y="307657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9"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1963" y="338137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3"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6563" y="368617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25"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3763" y="300037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26"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4363" y="338137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Line 28"/>
          <p:cNvSpPr>
            <a:spLocks noChangeShapeType="1"/>
          </p:cNvSpPr>
          <p:nvPr/>
        </p:nvSpPr>
        <p:spPr bwMode="auto">
          <a:xfrm flipV="1">
            <a:off x="5643563" y="3305175"/>
            <a:ext cx="838200" cy="20955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86" name="Line 29"/>
          <p:cNvSpPr>
            <a:spLocks noChangeShapeType="1"/>
          </p:cNvSpPr>
          <p:nvPr/>
        </p:nvSpPr>
        <p:spPr bwMode="auto">
          <a:xfrm flipH="1">
            <a:off x="5414963" y="3457575"/>
            <a:ext cx="152400" cy="2286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87" name="Line 30"/>
          <p:cNvSpPr>
            <a:spLocks noChangeShapeType="1"/>
          </p:cNvSpPr>
          <p:nvPr/>
        </p:nvSpPr>
        <p:spPr bwMode="auto">
          <a:xfrm>
            <a:off x="6100763" y="3990975"/>
            <a:ext cx="381000" cy="762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88" name="Line 31"/>
          <p:cNvSpPr>
            <a:spLocks noChangeShapeType="1"/>
          </p:cNvSpPr>
          <p:nvPr/>
        </p:nvSpPr>
        <p:spPr bwMode="auto">
          <a:xfrm>
            <a:off x="5948363" y="3381375"/>
            <a:ext cx="228600" cy="28575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89" name="Line 32"/>
          <p:cNvSpPr>
            <a:spLocks noChangeShapeType="1"/>
          </p:cNvSpPr>
          <p:nvPr/>
        </p:nvSpPr>
        <p:spPr bwMode="auto">
          <a:xfrm flipV="1">
            <a:off x="6405563" y="3667125"/>
            <a:ext cx="152400" cy="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90" name="Line 33"/>
          <p:cNvSpPr>
            <a:spLocks noChangeShapeType="1"/>
          </p:cNvSpPr>
          <p:nvPr/>
        </p:nvSpPr>
        <p:spPr bwMode="auto">
          <a:xfrm flipV="1">
            <a:off x="6557963" y="3838575"/>
            <a:ext cx="228600" cy="20955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91" name="Line 34"/>
          <p:cNvSpPr>
            <a:spLocks noChangeShapeType="1"/>
          </p:cNvSpPr>
          <p:nvPr/>
        </p:nvSpPr>
        <p:spPr bwMode="auto">
          <a:xfrm>
            <a:off x="6634163" y="3286125"/>
            <a:ext cx="304800" cy="762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92" name="Line 35"/>
          <p:cNvSpPr>
            <a:spLocks noChangeShapeType="1"/>
          </p:cNvSpPr>
          <p:nvPr/>
        </p:nvSpPr>
        <p:spPr bwMode="auto">
          <a:xfrm flipV="1">
            <a:off x="5948363" y="3209925"/>
            <a:ext cx="533400" cy="1524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93" name="Line 36"/>
          <p:cNvSpPr>
            <a:spLocks noChangeShapeType="1"/>
          </p:cNvSpPr>
          <p:nvPr/>
        </p:nvSpPr>
        <p:spPr bwMode="auto">
          <a:xfrm flipV="1">
            <a:off x="6938963" y="3762375"/>
            <a:ext cx="228600" cy="762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94" name="Line 37"/>
          <p:cNvSpPr>
            <a:spLocks noChangeShapeType="1"/>
          </p:cNvSpPr>
          <p:nvPr/>
        </p:nvSpPr>
        <p:spPr bwMode="auto">
          <a:xfrm flipV="1">
            <a:off x="6710363" y="3514725"/>
            <a:ext cx="228600" cy="762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95" name="Line 38"/>
          <p:cNvSpPr>
            <a:spLocks noChangeShapeType="1"/>
          </p:cNvSpPr>
          <p:nvPr/>
        </p:nvSpPr>
        <p:spPr bwMode="auto">
          <a:xfrm flipV="1">
            <a:off x="6329363" y="3438525"/>
            <a:ext cx="609600" cy="9525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96" name="Line 39"/>
          <p:cNvSpPr>
            <a:spLocks noChangeShapeType="1"/>
          </p:cNvSpPr>
          <p:nvPr/>
        </p:nvSpPr>
        <p:spPr bwMode="auto">
          <a:xfrm flipV="1">
            <a:off x="6557963" y="3514725"/>
            <a:ext cx="457200" cy="3810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97" name="Line 40"/>
          <p:cNvSpPr>
            <a:spLocks noChangeShapeType="1"/>
          </p:cNvSpPr>
          <p:nvPr/>
        </p:nvSpPr>
        <p:spPr bwMode="auto">
          <a:xfrm>
            <a:off x="5567363" y="3590925"/>
            <a:ext cx="304800" cy="3048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98" name="Line 41"/>
          <p:cNvSpPr>
            <a:spLocks noChangeShapeType="1"/>
          </p:cNvSpPr>
          <p:nvPr/>
        </p:nvSpPr>
        <p:spPr bwMode="auto">
          <a:xfrm>
            <a:off x="5643563" y="3533775"/>
            <a:ext cx="762000" cy="4572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99" name="Line 42"/>
          <p:cNvSpPr>
            <a:spLocks noChangeShapeType="1"/>
          </p:cNvSpPr>
          <p:nvPr/>
        </p:nvSpPr>
        <p:spPr bwMode="auto">
          <a:xfrm flipV="1">
            <a:off x="5643563" y="3667125"/>
            <a:ext cx="533400" cy="2286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00" name="Line 43"/>
          <p:cNvSpPr>
            <a:spLocks noChangeShapeType="1"/>
          </p:cNvSpPr>
          <p:nvPr/>
        </p:nvSpPr>
        <p:spPr bwMode="auto">
          <a:xfrm flipV="1">
            <a:off x="5110163" y="3457575"/>
            <a:ext cx="381000" cy="3810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01" name="Line 44"/>
          <p:cNvSpPr>
            <a:spLocks noChangeShapeType="1"/>
          </p:cNvSpPr>
          <p:nvPr/>
        </p:nvSpPr>
        <p:spPr bwMode="auto">
          <a:xfrm>
            <a:off x="5948363" y="3228975"/>
            <a:ext cx="533400" cy="28575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02" name="Line 45"/>
          <p:cNvSpPr>
            <a:spLocks noChangeShapeType="1"/>
          </p:cNvSpPr>
          <p:nvPr/>
        </p:nvSpPr>
        <p:spPr bwMode="auto">
          <a:xfrm>
            <a:off x="6329363" y="3743325"/>
            <a:ext cx="457200" cy="9525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03" name="Line 46"/>
          <p:cNvSpPr>
            <a:spLocks noChangeShapeType="1"/>
          </p:cNvSpPr>
          <p:nvPr/>
        </p:nvSpPr>
        <p:spPr bwMode="auto">
          <a:xfrm flipV="1">
            <a:off x="6634163" y="3438525"/>
            <a:ext cx="0" cy="9525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04" name="Line 47"/>
          <p:cNvSpPr>
            <a:spLocks noChangeShapeType="1"/>
          </p:cNvSpPr>
          <p:nvPr/>
        </p:nvSpPr>
        <p:spPr bwMode="auto">
          <a:xfrm flipV="1">
            <a:off x="6253163" y="3286125"/>
            <a:ext cx="228600" cy="2286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05" name="Line 48"/>
          <p:cNvSpPr>
            <a:spLocks noChangeShapeType="1"/>
          </p:cNvSpPr>
          <p:nvPr/>
        </p:nvSpPr>
        <p:spPr bwMode="auto">
          <a:xfrm flipH="1" flipV="1">
            <a:off x="6329363" y="3743325"/>
            <a:ext cx="76200" cy="1524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7206" name="Picture 49"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1563" y="381952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7" name="Picture 50"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1163" y="322897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8" name="Picture 52"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9163" y="330517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9" name="Picture 53"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376237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0" name="Picture 56"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2963" y="360997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1" name="Picture 58"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5563" y="383857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2" name="Picture 60"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2363" y="353377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3" name="Line 64"/>
          <p:cNvSpPr>
            <a:spLocks noChangeShapeType="1"/>
          </p:cNvSpPr>
          <p:nvPr/>
        </p:nvSpPr>
        <p:spPr bwMode="auto">
          <a:xfrm flipV="1">
            <a:off x="4957763" y="3305175"/>
            <a:ext cx="228600" cy="762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14" name="Line 65"/>
          <p:cNvSpPr>
            <a:spLocks noChangeShapeType="1"/>
          </p:cNvSpPr>
          <p:nvPr/>
        </p:nvSpPr>
        <p:spPr bwMode="auto">
          <a:xfrm>
            <a:off x="5491163" y="3838575"/>
            <a:ext cx="152400" cy="1524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15" name="Line 66"/>
          <p:cNvSpPr>
            <a:spLocks noChangeShapeType="1"/>
          </p:cNvSpPr>
          <p:nvPr/>
        </p:nvSpPr>
        <p:spPr bwMode="auto">
          <a:xfrm flipV="1">
            <a:off x="4500563" y="3457575"/>
            <a:ext cx="228600" cy="762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16" name="Line 67"/>
          <p:cNvSpPr>
            <a:spLocks noChangeShapeType="1"/>
          </p:cNvSpPr>
          <p:nvPr/>
        </p:nvSpPr>
        <p:spPr bwMode="auto">
          <a:xfrm flipV="1">
            <a:off x="5110163" y="3838575"/>
            <a:ext cx="228600" cy="1524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17" name="Line 68"/>
          <p:cNvSpPr>
            <a:spLocks noChangeShapeType="1"/>
          </p:cNvSpPr>
          <p:nvPr/>
        </p:nvSpPr>
        <p:spPr bwMode="auto">
          <a:xfrm>
            <a:off x="4729163" y="3914775"/>
            <a:ext cx="152400" cy="762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18" name="Line 69"/>
          <p:cNvSpPr>
            <a:spLocks noChangeShapeType="1"/>
          </p:cNvSpPr>
          <p:nvPr/>
        </p:nvSpPr>
        <p:spPr bwMode="auto">
          <a:xfrm>
            <a:off x="4424363" y="3609975"/>
            <a:ext cx="76200" cy="1524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19" name="Line 70"/>
          <p:cNvSpPr>
            <a:spLocks noChangeShapeType="1"/>
          </p:cNvSpPr>
          <p:nvPr/>
        </p:nvSpPr>
        <p:spPr bwMode="auto">
          <a:xfrm>
            <a:off x="4424363" y="3609975"/>
            <a:ext cx="457200" cy="2286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20" name="Line 71"/>
          <p:cNvSpPr>
            <a:spLocks noChangeShapeType="1"/>
          </p:cNvSpPr>
          <p:nvPr/>
        </p:nvSpPr>
        <p:spPr bwMode="auto">
          <a:xfrm flipH="1" flipV="1">
            <a:off x="4805363" y="3533775"/>
            <a:ext cx="152400" cy="2286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21" name="Line 72"/>
          <p:cNvSpPr>
            <a:spLocks noChangeShapeType="1"/>
          </p:cNvSpPr>
          <p:nvPr/>
        </p:nvSpPr>
        <p:spPr bwMode="auto">
          <a:xfrm flipV="1">
            <a:off x="4576763" y="3533775"/>
            <a:ext cx="228600" cy="2286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22" name="Line 73"/>
          <p:cNvSpPr>
            <a:spLocks noChangeShapeType="1"/>
          </p:cNvSpPr>
          <p:nvPr/>
        </p:nvSpPr>
        <p:spPr bwMode="auto">
          <a:xfrm>
            <a:off x="4957763" y="3533775"/>
            <a:ext cx="381000" cy="2286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23" name="Line 74"/>
          <p:cNvSpPr>
            <a:spLocks noChangeShapeType="1"/>
          </p:cNvSpPr>
          <p:nvPr/>
        </p:nvSpPr>
        <p:spPr bwMode="auto">
          <a:xfrm flipH="1" flipV="1">
            <a:off x="5262563" y="3457575"/>
            <a:ext cx="76200" cy="2286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24" name="Line 75"/>
          <p:cNvSpPr>
            <a:spLocks noChangeShapeType="1"/>
          </p:cNvSpPr>
          <p:nvPr/>
        </p:nvSpPr>
        <p:spPr bwMode="auto">
          <a:xfrm flipV="1">
            <a:off x="5719763" y="3228975"/>
            <a:ext cx="76200" cy="762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25" name="Line 76"/>
          <p:cNvSpPr>
            <a:spLocks noChangeShapeType="1"/>
          </p:cNvSpPr>
          <p:nvPr/>
        </p:nvSpPr>
        <p:spPr bwMode="auto">
          <a:xfrm flipV="1">
            <a:off x="5414963" y="3152775"/>
            <a:ext cx="381000" cy="762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26" name="Line 77"/>
          <p:cNvSpPr>
            <a:spLocks noChangeShapeType="1"/>
          </p:cNvSpPr>
          <p:nvPr/>
        </p:nvSpPr>
        <p:spPr bwMode="auto">
          <a:xfrm flipV="1">
            <a:off x="4729163" y="3381375"/>
            <a:ext cx="533400" cy="4572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27" name="Line 78"/>
          <p:cNvSpPr>
            <a:spLocks noChangeShapeType="1"/>
          </p:cNvSpPr>
          <p:nvPr/>
        </p:nvSpPr>
        <p:spPr bwMode="auto">
          <a:xfrm flipV="1">
            <a:off x="6024563" y="3152775"/>
            <a:ext cx="457200" cy="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28" name="Line 79"/>
          <p:cNvSpPr>
            <a:spLocks noChangeShapeType="1"/>
          </p:cNvSpPr>
          <p:nvPr/>
        </p:nvSpPr>
        <p:spPr bwMode="auto">
          <a:xfrm>
            <a:off x="6557963" y="3152775"/>
            <a:ext cx="457200" cy="762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29" name="Line 80"/>
          <p:cNvSpPr>
            <a:spLocks noChangeShapeType="1"/>
          </p:cNvSpPr>
          <p:nvPr/>
        </p:nvSpPr>
        <p:spPr bwMode="auto">
          <a:xfrm>
            <a:off x="5872163" y="3381375"/>
            <a:ext cx="76200" cy="4572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30" name="Line 81"/>
          <p:cNvSpPr>
            <a:spLocks noChangeShapeType="1"/>
          </p:cNvSpPr>
          <p:nvPr/>
        </p:nvSpPr>
        <p:spPr bwMode="auto">
          <a:xfrm flipV="1">
            <a:off x="5795963" y="3990975"/>
            <a:ext cx="152400" cy="762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31" name="Line 82"/>
          <p:cNvSpPr>
            <a:spLocks noChangeShapeType="1"/>
          </p:cNvSpPr>
          <p:nvPr/>
        </p:nvSpPr>
        <p:spPr bwMode="auto">
          <a:xfrm flipV="1">
            <a:off x="6100763" y="3762375"/>
            <a:ext cx="152400" cy="1524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32" name="Line 83"/>
          <p:cNvSpPr>
            <a:spLocks noChangeShapeType="1"/>
          </p:cNvSpPr>
          <p:nvPr/>
        </p:nvSpPr>
        <p:spPr bwMode="auto">
          <a:xfrm flipV="1">
            <a:off x="6329363" y="3381375"/>
            <a:ext cx="152400" cy="1524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33" name="Line 84"/>
          <p:cNvSpPr>
            <a:spLocks noChangeShapeType="1"/>
          </p:cNvSpPr>
          <p:nvPr/>
        </p:nvSpPr>
        <p:spPr bwMode="auto">
          <a:xfrm flipV="1">
            <a:off x="7167563" y="3228975"/>
            <a:ext cx="152400" cy="3048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34" name="Line 85"/>
          <p:cNvSpPr>
            <a:spLocks noChangeShapeType="1"/>
          </p:cNvSpPr>
          <p:nvPr/>
        </p:nvSpPr>
        <p:spPr bwMode="auto">
          <a:xfrm flipV="1">
            <a:off x="7091363" y="3076575"/>
            <a:ext cx="152400" cy="1524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35" name="Line 86"/>
          <p:cNvSpPr>
            <a:spLocks noChangeShapeType="1"/>
          </p:cNvSpPr>
          <p:nvPr/>
        </p:nvSpPr>
        <p:spPr bwMode="auto">
          <a:xfrm flipV="1">
            <a:off x="7243763" y="3305175"/>
            <a:ext cx="152400" cy="3048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36" name="Line 87"/>
          <p:cNvSpPr>
            <a:spLocks noChangeShapeType="1"/>
          </p:cNvSpPr>
          <p:nvPr/>
        </p:nvSpPr>
        <p:spPr bwMode="auto">
          <a:xfrm flipV="1">
            <a:off x="7243763" y="3381375"/>
            <a:ext cx="304800" cy="2286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37" name="Line 88"/>
          <p:cNvSpPr>
            <a:spLocks noChangeShapeType="1"/>
          </p:cNvSpPr>
          <p:nvPr/>
        </p:nvSpPr>
        <p:spPr bwMode="auto">
          <a:xfrm flipV="1">
            <a:off x="7624763" y="3457575"/>
            <a:ext cx="304800" cy="762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38" name="Line 89"/>
          <p:cNvSpPr>
            <a:spLocks noChangeShapeType="1"/>
          </p:cNvSpPr>
          <p:nvPr/>
        </p:nvSpPr>
        <p:spPr bwMode="auto">
          <a:xfrm flipV="1">
            <a:off x="7396163" y="3609975"/>
            <a:ext cx="76200" cy="1524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39" name="Line 90"/>
          <p:cNvSpPr>
            <a:spLocks noChangeShapeType="1"/>
          </p:cNvSpPr>
          <p:nvPr/>
        </p:nvSpPr>
        <p:spPr bwMode="auto">
          <a:xfrm flipV="1">
            <a:off x="7548563" y="3305175"/>
            <a:ext cx="0" cy="2286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7240" name="Picture 54"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1563" y="315277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1" name="Line 91"/>
          <p:cNvSpPr>
            <a:spLocks noChangeShapeType="1"/>
          </p:cNvSpPr>
          <p:nvPr/>
        </p:nvSpPr>
        <p:spPr bwMode="auto">
          <a:xfrm>
            <a:off x="7624763" y="3305175"/>
            <a:ext cx="304800" cy="1524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42" name="Line 92"/>
          <p:cNvSpPr>
            <a:spLocks noChangeShapeType="1"/>
          </p:cNvSpPr>
          <p:nvPr/>
        </p:nvSpPr>
        <p:spPr bwMode="auto">
          <a:xfrm flipH="1" flipV="1">
            <a:off x="7396163" y="3305175"/>
            <a:ext cx="76200" cy="2286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43" name="Line 93"/>
          <p:cNvSpPr>
            <a:spLocks noChangeShapeType="1"/>
          </p:cNvSpPr>
          <p:nvPr/>
        </p:nvSpPr>
        <p:spPr bwMode="auto">
          <a:xfrm>
            <a:off x="7091363" y="3305175"/>
            <a:ext cx="381000" cy="3810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7244" name="Picture 55"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8963" y="307657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5" name="Picture 59"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8763" y="330517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6" name="Picture 21"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6963" y="351472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7" name="Picture 24"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1763" y="351472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8" name="Picture 22"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1763" y="313372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9" name="Picture 20"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7563" y="381952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0" name="Picture 51"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8763" y="368617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1" name="Picture 57" descr="MCj04352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7363" y="3895725"/>
            <a:ext cx="20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52" name="Line 95"/>
          <p:cNvSpPr>
            <a:spLocks noChangeShapeType="1"/>
          </p:cNvSpPr>
          <p:nvPr/>
        </p:nvSpPr>
        <p:spPr bwMode="auto">
          <a:xfrm flipV="1">
            <a:off x="5033963" y="3381375"/>
            <a:ext cx="838200" cy="4572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53" name="Line 97"/>
          <p:cNvSpPr>
            <a:spLocks noChangeShapeType="1"/>
          </p:cNvSpPr>
          <p:nvPr/>
        </p:nvSpPr>
        <p:spPr bwMode="auto">
          <a:xfrm>
            <a:off x="5338763" y="3381375"/>
            <a:ext cx="304800" cy="5334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54" name="Line 98"/>
          <p:cNvSpPr>
            <a:spLocks noChangeShapeType="1"/>
          </p:cNvSpPr>
          <p:nvPr/>
        </p:nvSpPr>
        <p:spPr bwMode="auto">
          <a:xfrm>
            <a:off x="5110163" y="3914775"/>
            <a:ext cx="533400" cy="228600"/>
          </a:xfrm>
          <a:prstGeom prst="line">
            <a:avLst/>
          </a:prstGeom>
          <a:noFill/>
          <a:ln w="9525">
            <a:solidFill>
              <a:srgbClr val="3333CC"/>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7170" name="Object 2"/>
          <p:cNvGraphicFramePr>
            <a:graphicFrameLocks noChangeAspect="1"/>
          </p:cNvGraphicFramePr>
          <p:nvPr>
            <p:extLst>
              <p:ext uri="{D42A27DB-BD31-4B8C-83A1-F6EECF244321}">
                <p14:modId xmlns:p14="http://schemas.microsoft.com/office/powerpoint/2010/main" val="2975277081"/>
              </p:ext>
            </p:extLst>
          </p:nvPr>
        </p:nvGraphicFramePr>
        <p:xfrm>
          <a:off x="4551611" y="4448176"/>
          <a:ext cx="666750" cy="1057275"/>
        </p:xfrm>
        <a:graphic>
          <a:graphicData uri="http://schemas.openxmlformats.org/presentationml/2006/ole">
            <mc:AlternateContent xmlns:mc="http://schemas.openxmlformats.org/markup-compatibility/2006">
              <mc:Choice xmlns:v="urn:schemas-microsoft-com:vml" Requires="v">
                <p:oleObj spid="_x0000_s8221" name="Bitmap Image" r:id="rId8" imgW="666667" imgH="1057423" progId="PBrush">
                  <p:embed/>
                </p:oleObj>
              </mc:Choice>
              <mc:Fallback>
                <p:oleObj name="Bitmap Image" r:id="rId8" imgW="666667" imgH="1057423" progId="PBrus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1611" y="4448176"/>
                        <a:ext cx="66675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55" name="Line 101"/>
          <p:cNvSpPr>
            <a:spLocks noChangeShapeType="1"/>
          </p:cNvSpPr>
          <p:nvPr/>
        </p:nvSpPr>
        <p:spPr bwMode="auto">
          <a:xfrm flipH="1" flipV="1">
            <a:off x="4576762" y="4067174"/>
            <a:ext cx="76201" cy="441945"/>
          </a:xfrm>
          <a:prstGeom prst="line">
            <a:avLst/>
          </a:prstGeom>
          <a:noFill/>
          <a:ln w="28575">
            <a:solidFill>
              <a:srgbClr val="CCECFF"/>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95" name="Picture 3"/>
          <p:cNvPicPr>
            <a:picLocks noChangeAspect="1" noChangeArrowheads="1"/>
          </p:cNvPicPr>
          <p:nvPr/>
        </p:nvPicPr>
        <p:blipFill>
          <a:blip r:embed="rId10" cstate="print"/>
          <a:srcRect/>
          <a:stretch>
            <a:fillRect/>
          </a:stretch>
        </p:blipFill>
        <p:spPr bwMode="auto">
          <a:xfrm>
            <a:off x="4367808" y="1556792"/>
            <a:ext cx="3960440" cy="1275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6" name="Picture 3"/>
          <p:cNvPicPr>
            <a:picLocks noChangeAspect="1" noChangeArrowheads="1"/>
          </p:cNvPicPr>
          <p:nvPr/>
        </p:nvPicPr>
        <p:blipFill>
          <a:blip r:embed="rId10" cstate="print"/>
          <a:srcRect/>
          <a:stretch>
            <a:fillRect/>
          </a:stretch>
        </p:blipFill>
        <p:spPr bwMode="auto">
          <a:xfrm>
            <a:off x="2351584" y="5373216"/>
            <a:ext cx="1117736" cy="360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7" name="Picture 3"/>
          <p:cNvPicPr>
            <a:picLocks noChangeAspect="1" noChangeArrowheads="1"/>
          </p:cNvPicPr>
          <p:nvPr/>
        </p:nvPicPr>
        <p:blipFill>
          <a:blip r:embed="rId10" cstate="print"/>
          <a:srcRect/>
          <a:stretch>
            <a:fillRect/>
          </a:stretch>
        </p:blipFill>
        <p:spPr bwMode="auto">
          <a:xfrm>
            <a:off x="4367808" y="5445224"/>
            <a:ext cx="1117736" cy="360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8" name="Picture 3"/>
          <p:cNvPicPr>
            <a:picLocks noChangeAspect="1" noChangeArrowheads="1"/>
          </p:cNvPicPr>
          <p:nvPr/>
        </p:nvPicPr>
        <p:blipFill>
          <a:blip r:embed="rId10" cstate="print"/>
          <a:srcRect/>
          <a:stretch>
            <a:fillRect/>
          </a:stretch>
        </p:blipFill>
        <p:spPr bwMode="auto">
          <a:xfrm>
            <a:off x="6272981" y="5421584"/>
            <a:ext cx="1117736" cy="360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9" name="Picture 3"/>
          <p:cNvPicPr>
            <a:picLocks noChangeAspect="1" noChangeArrowheads="1"/>
          </p:cNvPicPr>
          <p:nvPr/>
        </p:nvPicPr>
        <p:blipFill>
          <a:blip r:embed="rId10" cstate="print"/>
          <a:srcRect/>
          <a:stretch>
            <a:fillRect/>
          </a:stretch>
        </p:blipFill>
        <p:spPr bwMode="auto">
          <a:xfrm>
            <a:off x="8256240" y="5157192"/>
            <a:ext cx="1117736" cy="360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67368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500" fill="hold"/>
                                        <p:tgtEl>
                                          <p:spTgt spid="97"/>
                                        </p:tgtEl>
                                        <p:attrNameLst>
                                          <p:attrName>ppt_x</p:attrName>
                                        </p:attrNameLst>
                                      </p:cBhvr>
                                      <p:tavLst>
                                        <p:tav tm="0">
                                          <p:val>
                                            <p:strVal val="#ppt_x"/>
                                          </p:val>
                                        </p:tav>
                                        <p:tav tm="100000">
                                          <p:val>
                                            <p:strVal val="#ppt_x"/>
                                          </p:val>
                                        </p:tav>
                                      </p:tavLst>
                                    </p:anim>
                                    <p:anim calcmode="lin" valueType="num">
                                      <p:cBhvr additive="base">
                                        <p:cTn id="12" dur="500" fill="hold"/>
                                        <p:tgtEl>
                                          <p:spTgt spid="9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8"/>
                                        </p:tgtEl>
                                        <p:attrNameLst>
                                          <p:attrName>style.visibility</p:attrName>
                                        </p:attrNameLst>
                                      </p:cBhvr>
                                      <p:to>
                                        <p:strVal val="visible"/>
                                      </p:to>
                                    </p:set>
                                    <p:anim calcmode="lin" valueType="num">
                                      <p:cBhvr additive="base">
                                        <p:cTn id="15" dur="500" fill="hold"/>
                                        <p:tgtEl>
                                          <p:spTgt spid="98"/>
                                        </p:tgtEl>
                                        <p:attrNameLst>
                                          <p:attrName>ppt_x</p:attrName>
                                        </p:attrNameLst>
                                      </p:cBhvr>
                                      <p:tavLst>
                                        <p:tav tm="0">
                                          <p:val>
                                            <p:strVal val="#ppt_x"/>
                                          </p:val>
                                        </p:tav>
                                        <p:tav tm="100000">
                                          <p:val>
                                            <p:strVal val="#ppt_x"/>
                                          </p:val>
                                        </p:tav>
                                      </p:tavLst>
                                    </p:anim>
                                    <p:anim calcmode="lin" valueType="num">
                                      <p:cBhvr additive="base">
                                        <p:cTn id="16" dur="500" fill="hold"/>
                                        <p:tgtEl>
                                          <p:spTgt spid="9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cBhvr additive="base">
                                        <p:cTn id="19" dur="500" fill="hold"/>
                                        <p:tgtEl>
                                          <p:spTgt spid="99"/>
                                        </p:tgtEl>
                                        <p:attrNameLst>
                                          <p:attrName>ppt_x</p:attrName>
                                        </p:attrNameLst>
                                      </p:cBhvr>
                                      <p:tavLst>
                                        <p:tav tm="0">
                                          <p:val>
                                            <p:strVal val="#ppt_x"/>
                                          </p:val>
                                        </p:tav>
                                        <p:tav tm="100000">
                                          <p:val>
                                            <p:strVal val="#ppt_x"/>
                                          </p:val>
                                        </p:tav>
                                      </p:tavLst>
                                    </p:anim>
                                    <p:anim calcmode="lin" valueType="num">
                                      <p:cBhvr additive="base">
                                        <p:cTn id="20"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671428" y="332657"/>
            <a:ext cx="6876256" cy="864095"/>
          </a:xfrm>
        </p:spPr>
        <p:txBody>
          <a:bodyPr>
            <a:noAutofit/>
          </a:bodyPr>
          <a:lstStyle/>
          <a:p>
            <a:pPr algn="ctr"/>
            <a:r>
              <a:rPr lang="zh-CN" altLang="en-US" dirty="0" smtClean="0"/>
              <a:t>目  录</a:t>
            </a:r>
            <a:endParaRPr lang="zh-CN" altLang="en-US" dirty="0"/>
          </a:p>
        </p:txBody>
      </p:sp>
      <p:sp>
        <p:nvSpPr>
          <p:cNvPr id="2" name="文本占位符 1"/>
          <p:cNvSpPr>
            <a:spLocks noGrp="1"/>
          </p:cNvSpPr>
          <p:nvPr>
            <p:ph type="body" idx="1"/>
          </p:nvPr>
        </p:nvSpPr>
        <p:spPr>
          <a:xfrm>
            <a:off x="2207568" y="1340769"/>
            <a:ext cx="8064896" cy="4932547"/>
          </a:xfrm>
          <a:ln>
            <a:noFill/>
          </a:ln>
        </p:spPr>
        <p:txBody>
          <a:bodyPr anchor="t">
            <a:normAutofit/>
          </a:bodyPr>
          <a:lstStyle/>
          <a:p>
            <a:pPr marL="457200" indent="-457200" algn="l">
              <a:lnSpc>
                <a:spcPct val="150000"/>
              </a:lnSpc>
              <a:buBlip>
                <a:blip r:embed="rId2"/>
              </a:buBlip>
            </a:pPr>
            <a:r>
              <a:rPr lang="zh-CN" altLang="en-US" sz="3200" dirty="0">
                <a:latin typeface="微软雅黑" panose="020B0503020204020204" pitchFamily="34" charset="-122"/>
                <a:ea typeface="微软雅黑" panose="020B0503020204020204" pitchFamily="34" charset="-122"/>
              </a:rPr>
              <a:t>一、微课与微型学习</a:t>
            </a:r>
            <a:endParaRPr lang="en-US" altLang="zh-CN" sz="3200" dirty="0">
              <a:latin typeface="微软雅黑" panose="020B0503020204020204" pitchFamily="34" charset="-122"/>
              <a:ea typeface="微软雅黑" panose="020B0503020204020204" pitchFamily="34" charset="-122"/>
            </a:endParaRPr>
          </a:p>
          <a:p>
            <a:pPr marL="457200" indent="-457200" algn="l">
              <a:lnSpc>
                <a:spcPct val="150000"/>
              </a:lnSpc>
              <a:buBlip>
                <a:blip r:embed="rId2"/>
              </a:buBlip>
            </a:pPr>
            <a:r>
              <a:rPr lang="zh-CN" altLang="en-US" sz="3200" dirty="0">
                <a:latin typeface="微软雅黑" panose="020B0503020204020204" pitchFamily="34" charset="-122"/>
                <a:ea typeface="微软雅黑" panose="020B0503020204020204" pitchFamily="34" charset="-122"/>
              </a:rPr>
              <a:t>二、翻转课堂：开放课程与常规教学融合</a:t>
            </a:r>
            <a:endParaRPr lang="en-US" altLang="zh-CN" sz="3200" dirty="0">
              <a:latin typeface="微软雅黑" panose="020B0503020204020204" pitchFamily="34" charset="-122"/>
              <a:ea typeface="微软雅黑" panose="020B0503020204020204" pitchFamily="34" charset="-122"/>
            </a:endParaRPr>
          </a:p>
          <a:p>
            <a:pPr marL="457200" indent="-457200" algn="l">
              <a:lnSpc>
                <a:spcPct val="150000"/>
              </a:lnSpc>
              <a:buBlip>
                <a:blip r:embed="rId2"/>
              </a:buBlip>
            </a:pPr>
            <a:r>
              <a:rPr lang="zh-CN" altLang="en-US" sz="3200" dirty="0">
                <a:latin typeface="微软雅黑" panose="020B0503020204020204" pitchFamily="34" charset="-122"/>
                <a:ea typeface="微软雅黑" panose="020B0503020204020204" pitchFamily="34" charset="-122"/>
              </a:rPr>
              <a:t>三</a:t>
            </a:r>
            <a:r>
              <a:rPr lang="zh-CN" altLang="en-US" sz="3200" dirty="0" smtClean="0">
                <a:latin typeface="微软雅黑" panose="020B0503020204020204" pitchFamily="34" charset="-122"/>
                <a:ea typeface="微软雅黑" panose="020B0503020204020204" pitchFamily="34" charset="-122"/>
              </a:rPr>
              <a:t>、未来的趋势</a:t>
            </a:r>
            <a:endParaRPr lang="en-US" altLang="zh-CN" sz="3200" dirty="0">
              <a:latin typeface="微软雅黑" panose="020B0503020204020204" pitchFamily="34" charset="-122"/>
              <a:ea typeface="微软雅黑" panose="020B0503020204020204" pitchFamily="34" charset="-122"/>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081" y="4293096"/>
            <a:ext cx="2143125" cy="202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665" y="4352546"/>
            <a:ext cx="2664296" cy="1905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938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67808" y="404664"/>
            <a:ext cx="3232490" cy="707886"/>
          </a:xfrm>
          <a:prstGeom prst="rect">
            <a:avLst/>
          </a:prstGeom>
          <a:noFill/>
        </p:spPr>
        <p:txBody>
          <a:bodyPr wrap="square">
            <a:spAutoFit/>
          </a:bodyPr>
          <a:lstStyle/>
          <a:p>
            <a:pPr algn="ctr">
              <a:defRPr/>
            </a:pPr>
            <a:r>
              <a:rPr lang="zh-CN" altLang="en-US" sz="4000" b="1" dirty="0">
                <a:latin typeface="+mj-ea"/>
                <a:ea typeface="+mj-ea"/>
              </a:rPr>
              <a:t>学习活动</a:t>
            </a:r>
          </a:p>
        </p:txBody>
      </p:sp>
      <p:sp>
        <p:nvSpPr>
          <p:cNvPr id="13315" name="矩形 3"/>
          <p:cNvSpPr>
            <a:spLocks noChangeArrowheads="1"/>
          </p:cNvSpPr>
          <p:nvPr/>
        </p:nvSpPr>
        <p:spPr bwMode="auto">
          <a:xfrm>
            <a:off x="1271464" y="1412776"/>
            <a:ext cx="1065718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zh-CN" altLang="en-US" sz="2800" b="1" dirty="0">
                <a:solidFill>
                  <a:srgbClr val="92D050"/>
                </a:solidFill>
                <a:latin typeface="+mn-ea"/>
                <a:ea typeface="+mn-ea"/>
              </a:rPr>
              <a:t>微课设计应更多考虑学习过程而非内容的设计</a:t>
            </a:r>
            <a:r>
              <a:rPr lang="zh-CN" altLang="en-US" dirty="0">
                <a:latin typeface="+mn-ea"/>
                <a:ea typeface="+mn-ea"/>
              </a:rPr>
              <a:t>，通过设计有效的学习活动支持学习者对学习内容的深度认知。按学习逻辑，合理安排活动步骤，促进学习者对内容知识的深度加工。</a:t>
            </a:r>
          </a:p>
        </p:txBody>
      </p:sp>
      <p:pic>
        <p:nvPicPr>
          <p:cNvPr id="13316"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952" y="2851869"/>
            <a:ext cx="7783512"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679312"/>
      </p:ext>
    </p:extLst>
  </p:cSld>
  <p:clrMapOvr>
    <a:masterClrMapping/>
  </p:clrMapOvr>
  <p:transition advTm="106419">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矩形 1"/>
          <p:cNvSpPr>
            <a:spLocks noChangeArrowheads="1"/>
          </p:cNvSpPr>
          <p:nvPr/>
        </p:nvSpPr>
        <p:spPr bwMode="auto">
          <a:xfrm>
            <a:off x="1127448" y="1881188"/>
            <a:ext cx="11064552"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Aft>
                <a:spcPts val="1200"/>
              </a:spcAft>
              <a:buFont typeface="Arial" pitchFamily="34" charset="0"/>
              <a:buChar char="•"/>
            </a:pPr>
            <a:r>
              <a:rPr lang="zh-CN" altLang="en-US" sz="3200" dirty="0">
                <a:latin typeface="+mn-ea"/>
                <a:ea typeface="+mn-ea"/>
              </a:rPr>
              <a:t>微课应该在如何学习、积极参与、提供实时反馈等方面为学习者提供选择。</a:t>
            </a:r>
            <a:endParaRPr lang="en-US" altLang="zh-CN" sz="3200" dirty="0">
              <a:latin typeface="+mn-ea"/>
              <a:ea typeface="+mn-ea"/>
            </a:endParaRPr>
          </a:p>
          <a:p>
            <a:pPr>
              <a:spcAft>
                <a:spcPts val="1200"/>
              </a:spcAft>
              <a:buFont typeface="Arial" pitchFamily="34" charset="0"/>
              <a:buChar char="•"/>
            </a:pPr>
            <a:r>
              <a:rPr lang="zh-CN" altLang="en-US" sz="3200" dirty="0">
                <a:latin typeface="+mn-ea"/>
                <a:ea typeface="+mn-ea"/>
              </a:rPr>
              <a:t>包含与内容相对应的学习活动，如讨论、投票调查、提问答疑、在线交流、发布作品、六顶思考帽、概念图、学习反思、练习测试、辩论活动等。</a:t>
            </a:r>
            <a:endParaRPr lang="en-US" altLang="zh-CN" sz="3200" dirty="0">
              <a:latin typeface="+mn-ea"/>
              <a:ea typeface="+mn-ea"/>
            </a:endParaRPr>
          </a:p>
          <a:p>
            <a:pPr>
              <a:spcAft>
                <a:spcPts val="1200"/>
              </a:spcAft>
              <a:buFont typeface="Arial" pitchFamily="34" charset="0"/>
              <a:buChar char="•"/>
            </a:pPr>
            <a:r>
              <a:rPr lang="zh-CN" altLang="en-US" sz="3200" dirty="0">
                <a:latin typeface="+mn-ea"/>
                <a:ea typeface="+mn-ea"/>
              </a:rPr>
              <a:t>还可记录交互信息，进而跟踪学习行为，进一步挖掘学习特征信息，如学习路径、时间、偏好、效果等。</a:t>
            </a:r>
          </a:p>
        </p:txBody>
      </p:sp>
      <p:sp>
        <p:nvSpPr>
          <p:cNvPr id="6" name="TextBox 5"/>
          <p:cNvSpPr txBox="1"/>
          <p:nvPr/>
        </p:nvSpPr>
        <p:spPr>
          <a:xfrm>
            <a:off x="4367808" y="404664"/>
            <a:ext cx="3232490" cy="707886"/>
          </a:xfrm>
          <a:prstGeom prst="rect">
            <a:avLst/>
          </a:prstGeom>
          <a:noFill/>
        </p:spPr>
        <p:txBody>
          <a:bodyPr wrap="square">
            <a:spAutoFit/>
          </a:bodyPr>
          <a:lstStyle/>
          <a:p>
            <a:pPr algn="ctr">
              <a:defRPr/>
            </a:pPr>
            <a:r>
              <a:rPr lang="zh-CN" altLang="en-US" sz="4000" b="1" dirty="0">
                <a:latin typeface="+mj-ea"/>
                <a:ea typeface="+mj-ea"/>
              </a:rPr>
              <a:t>学习活动</a:t>
            </a:r>
          </a:p>
        </p:txBody>
      </p:sp>
    </p:spTree>
    <p:extLst>
      <p:ext uri="{BB962C8B-B14F-4D97-AF65-F5344CB8AC3E}">
        <p14:creationId xmlns:p14="http://schemas.microsoft.com/office/powerpoint/2010/main" val="590346846"/>
      </p:ext>
    </p:extLst>
  </p:cSld>
  <p:clrMapOvr>
    <a:masterClrMapping/>
  </p:clrMapOvr>
  <p:transition advTm="28712">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3048000" y="1752600"/>
            <a:ext cx="3124200" cy="2743200"/>
            <a:chOff x="0" y="0"/>
            <a:chExt cx="1731433" cy="1510191"/>
          </a:xfrm>
        </p:grpSpPr>
        <p:sp>
          <p:nvSpPr>
            <p:cNvPr id="15374" name="Oval 9"/>
            <p:cNvSpPr>
              <a:spLocks noChangeAspect="1" noChangeArrowheads="1"/>
            </p:cNvSpPr>
            <p:nvPr/>
          </p:nvSpPr>
          <p:spPr bwMode="auto">
            <a:xfrm>
              <a:off x="118533" y="0"/>
              <a:ext cx="1510191" cy="1510191"/>
            </a:xfrm>
            <a:prstGeom prst="ellipse">
              <a:avLst/>
            </a:prstGeom>
            <a:solidFill>
              <a:srgbClr val="E36F1E"/>
            </a:solidFill>
            <a:ln>
              <a:noFill/>
            </a:ln>
            <a:extLst>
              <a:ext uri="{91240B29-F687-4F45-9708-019B960494DF}">
                <a14:hiddenLine xmlns:a14="http://schemas.microsoft.com/office/drawing/2010/main" w="9525">
                  <a:solidFill>
                    <a:schemeClr val="accent1"/>
                  </a:solidFill>
                  <a:round/>
                  <a:headEnd/>
                  <a:tailEnd/>
                </a14:hiddenLine>
              </a:ext>
            </a:ex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zh-CN" altLang="en-US" sz="4000">
                <a:solidFill>
                  <a:srgbClr val="FFFFFF"/>
                </a:solidFill>
                <a:latin typeface="Franklin Gothic Book" pitchFamily="34" charset="0"/>
                <a:ea typeface="宋体" pitchFamily="2" charset="-122"/>
                <a:sym typeface="Franklin Gothic Book" pitchFamily="34" charset="0"/>
              </a:endParaRPr>
            </a:p>
          </p:txBody>
        </p:sp>
        <p:sp>
          <p:nvSpPr>
            <p:cNvPr id="15375" name="TextBox 10"/>
            <p:cNvSpPr>
              <a:spLocks noChangeArrowheads="1"/>
            </p:cNvSpPr>
            <p:nvPr/>
          </p:nvSpPr>
          <p:spPr bwMode="auto">
            <a:xfrm>
              <a:off x="0" y="577522"/>
              <a:ext cx="1731433" cy="24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80000"/>
                </a:lnSpc>
              </a:pPr>
              <a:r>
                <a:rPr lang="zh-CN" altLang="en-US" sz="2800" b="1">
                  <a:solidFill>
                    <a:schemeClr val="bg1"/>
                  </a:solidFill>
                </a:rPr>
                <a:t>简单原则</a:t>
              </a:r>
              <a:endParaRPr lang="en-US" altLang="zh-CN" sz="2800" b="1">
                <a:solidFill>
                  <a:schemeClr val="bg1"/>
                </a:solidFill>
              </a:endParaRPr>
            </a:p>
          </p:txBody>
        </p:sp>
      </p:grpSp>
      <p:grpSp>
        <p:nvGrpSpPr>
          <p:cNvPr id="15363" name="Group 5"/>
          <p:cNvGrpSpPr>
            <a:grpSpLocks/>
          </p:cNvGrpSpPr>
          <p:nvPr/>
        </p:nvGrpSpPr>
        <p:grpSpPr bwMode="auto">
          <a:xfrm>
            <a:off x="4359275" y="3484563"/>
            <a:ext cx="2743200" cy="2743200"/>
            <a:chOff x="0" y="0"/>
            <a:chExt cx="1886885" cy="1886885"/>
          </a:xfrm>
        </p:grpSpPr>
        <p:sp>
          <p:nvSpPr>
            <p:cNvPr id="15372" name="Oval 11"/>
            <p:cNvSpPr>
              <a:spLocks noChangeAspect="1" noChangeArrowheads="1"/>
            </p:cNvSpPr>
            <p:nvPr/>
          </p:nvSpPr>
          <p:spPr bwMode="auto">
            <a:xfrm>
              <a:off x="0" y="0"/>
              <a:ext cx="1886885" cy="1886885"/>
            </a:xfrm>
            <a:prstGeom prst="ellipse">
              <a:avLst/>
            </a:prstGeom>
            <a:solidFill>
              <a:srgbClr val="71AADC"/>
            </a:solidFill>
            <a:ln>
              <a:noFill/>
            </a:ln>
            <a:extLst>
              <a:ext uri="{91240B29-F687-4F45-9708-019B960494DF}">
                <a14:hiddenLine xmlns:a14="http://schemas.microsoft.com/office/drawing/2010/main" w="9525">
                  <a:solidFill>
                    <a:schemeClr val="accent1"/>
                  </a:solidFill>
                  <a:round/>
                  <a:headEnd/>
                  <a:tailEnd/>
                </a14:hiddenLine>
              </a:ext>
            </a:ex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zh-CN" altLang="en-US" sz="4000">
                <a:solidFill>
                  <a:srgbClr val="FFFFFF"/>
                </a:solidFill>
                <a:latin typeface="Franklin Gothic Book" pitchFamily="34" charset="0"/>
                <a:ea typeface="宋体" pitchFamily="2" charset="-122"/>
                <a:sym typeface="Franklin Gothic Book" pitchFamily="34" charset="0"/>
              </a:endParaRPr>
            </a:p>
          </p:txBody>
        </p:sp>
        <p:sp>
          <p:nvSpPr>
            <p:cNvPr id="15373" name="TextBox 12"/>
            <p:cNvSpPr>
              <a:spLocks noChangeArrowheads="1"/>
            </p:cNvSpPr>
            <p:nvPr/>
          </p:nvSpPr>
          <p:spPr bwMode="auto">
            <a:xfrm>
              <a:off x="131348" y="702974"/>
              <a:ext cx="1434718" cy="53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80000"/>
                </a:lnSpc>
              </a:pPr>
              <a:r>
                <a:rPr lang="zh-CN" altLang="en-US" sz="2800" b="1">
                  <a:solidFill>
                    <a:schemeClr val="bg1"/>
                  </a:solidFill>
                </a:rPr>
                <a:t>学习交互的情境性原则</a:t>
              </a:r>
              <a:endParaRPr lang="en-US" altLang="zh-CN" sz="2800" b="1">
                <a:solidFill>
                  <a:schemeClr val="bg1"/>
                </a:solidFill>
              </a:endParaRPr>
            </a:p>
          </p:txBody>
        </p:sp>
      </p:grpSp>
      <p:grpSp>
        <p:nvGrpSpPr>
          <p:cNvPr id="15364" name="Group 8"/>
          <p:cNvGrpSpPr>
            <a:grpSpLocks/>
          </p:cNvGrpSpPr>
          <p:nvPr/>
        </p:nvGrpSpPr>
        <p:grpSpPr bwMode="auto">
          <a:xfrm>
            <a:off x="5505450" y="1016000"/>
            <a:ext cx="2743200" cy="2743200"/>
            <a:chOff x="0" y="0"/>
            <a:chExt cx="1886885" cy="1886885"/>
          </a:xfrm>
        </p:grpSpPr>
        <p:sp>
          <p:nvSpPr>
            <p:cNvPr id="15370" name="Oval 13"/>
            <p:cNvSpPr>
              <a:spLocks noChangeAspect="1" noChangeArrowheads="1"/>
            </p:cNvSpPr>
            <p:nvPr/>
          </p:nvSpPr>
          <p:spPr bwMode="auto">
            <a:xfrm>
              <a:off x="0" y="0"/>
              <a:ext cx="1886885" cy="1886885"/>
            </a:xfrm>
            <a:prstGeom prst="ellipse">
              <a:avLst/>
            </a:prstGeom>
            <a:solidFill>
              <a:srgbClr val="FFB726"/>
            </a:solidFill>
            <a:ln>
              <a:noFill/>
            </a:ln>
            <a:extLst>
              <a:ext uri="{91240B29-F687-4F45-9708-019B960494DF}">
                <a14:hiddenLine xmlns:a14="http://schemas.microsoft.com/office/drawing/2010/main" w="9525">
                  <a:solidFill>
                    <a:schemeClr val="accent1"/>
                  </a:solidFill>
                  <a:round/>
                  <a:headEnd/>
                  <a:tailEnd/>
                </a14:hiddenLine>
              </a:ext>
            </a:ex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zh-CN" altLang="en-US" sz="4000">
                <a:solidFill>
                  <a:srgbClr val="FFFFFF"/>
                </a:solidFill>
                <a:latin typeface="Franklin Gothic Book" pitchFamily="34" charset="0"/>
                <a:ea typeface="宋体" pitchFamily="2" charset="-122"/>
                <a:sym typeface="Franklin Gothic Book" pitchFamily="34" charset="0"/>
              </a:endParaRPr>
            </a:p>
          </p:txBody>
        </p:sp>
        <p:sp>
          <p:nvSpPr>
            <p:cNvPr id="15371" name="TextBox 14"/>
            <p:cNvSpPr>
              <a:spLocks noChangeArrowheads="1"/>
            </p:cNvSpPr>
            <p:nvPr/>
          </p:nvSpPr>
          <p:spPr bwMode="auto">
            <a:xfrm>
              <a:off x="169628" y="651055"/>
              <a:ext cx="1575637" cy="300616"/>
            </a:xfrm>
            <a:prstGeom prst="rect">
              <a:avLst/>
            </a:prstGeom>
            <a:solidFill>
              <a:srgbClr val="FFB72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80000"/>
                </a:lnSpc>
              </a:pPr>
              <a:r>
                <a:rPr lang="zh-CN" altLang="en-US" sz="2800" b="1">
                  <a:solidFill>
                    <a:schemeClr val="bg1"/>
                  </a:solidFill>
                </a:rPr>
                <a:t>少输入原则</a:t>
              </a:r>
              <a:endParaRPr lang="en-US" altLang="zh-CN" sz="2800" b="1">
                <a:solidFill>
                  <a:schemeClr val="bg1"/>
                </a:solidFill>
              </a:endParaRPr>
            </a:p>
          </p:txBody>
        </p:sp>
      </p:grpSp>
      <p:grpSp>
        <p:nvGrpSpPr>
          <p:cNvPr id="15365" name="Group 11"/>
          <p:cNvGrpSpPr>
            <a:grpSpLocks/>
          </p:cNvGrpSpPr>
          <p:nvPr/>
        </p:nvGrpSpPr>
        <p:grpSpPr bwMode="auto">
          <a:xfrm>
            <a:off x="6553201" y="2787650"/>
            <a:ext cx="2728913" cy="2743200"/>
            <a:chOff x="0" y="0"/>
            <a:chExt cx="1886885" cy="1886885"/>
          </a:xfrm>
        </p:grpSpPr>
        <p:sp>
          <p:nvSpPr>
            <p:cNvPr id="15368" name="Oval 27"/>
            <p:cNvSpPr>
              <a:spLocks noChangeAspect="1" noChangeArrowheads="1"/>
            </p:cNvSpPr>
            <p:nvPr/>
          </p:nvSpPr>
          <p:spPr bwMode="auto">
            <a:xfrm>
              <a:off x="0" y="0"/>
              <a:ext cx="1886885" cy="1886885"/>
            </a:xfrm>
            <a:prstGeom prst="ellipse">
              <a:avLst/>
            </a:prstGeom>
            <a:solidFill>
              <a:srgbClr val="69D2E7"/>
            </a:solidFill>
            <a:ln>
              <a:noFill/>
            </a:ln>
            <a:extLst>
              <a:ext uri="{91240B29-F687-4F45-9708-019B960494DF}">
                <a14:hiddenLine xmlns:a14="http://schemas.microsoft.com/office/drawing/2010/main" w="9525">
                  <a:solidFill>
                    <a:schemeClr val="accent1"/>
                  </a:solidFill>
                  <a:round/>
                  <a:headEnd/>
                  <a:tailEnd/>
                </a14:hiddenLine>
              </a:ext>
            </a:ex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zh-CN" altLang="en-US" sz="4000">
                <a:solidFill>
                  <a:srgbClr val="FFFFFF"/>
                </a:solidFill>
                <a:latin typeface="Franklin Gothic Book" pitchFamily="34" charset="0"/>
                <a:ea typeface="宋体" pitchFamily="2" charset="-122"/>
                <a:sym typeface="Franklin Gothic Book" pitchFamily="34" charset="0"/>
              </a:endParaRPr>
            </a:p>
          </p:txBody>
        </p:sp>
        <p:sp>
          <p:nvSpPr>
            <p:cNvPr id="15369" name="TextBox 28"/>
            <p:cNvSpPr>
              <a:spLocks noChangeArrowheads="1"/>
            </p:cNvSpPr>
            <p:nvPr/>
          </p:nvSpPr>
          <p:spPr bwMode="auto">
            <a:xfrm>
              <a:off x="174290" y="744169"/>
              <a:ext cx="1625902" cy="53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80000"/>
                </a:lnSpc>
              </a:pPr>
              <a:r>
                <a:rPr lang="zh-CN" altLang="en-US" sz="2800" b="1">
                  <a:solidFill>
                    <a:schemeClr val="bg1"/>
                  </a:solidFill>
                </a:rPr>
                <a:t>自然体感交互原则</a:t>
              </a:r>
              <a:endParaRPr lang="en-US" altLang="zh-CN" sz="2800" b="1">
                <a:solidFill>
                  <a:schemeClr val="bg1"/>
                </a:solidFill>
              </a:endParaRPr>
            </a:p>
          </p:txBody>
        </p:sp>
      </p:grpSp>
      <p:sp>
        <p:nvSpPr>
          <p:cNvPr id="15366" name="Title 1"/>
          <p:cNvSpPr>
            <a:spLocks noGrp="1" noChangeArrowheads="1"/>
          </p:cNvSpPr>
          <p:nvPr>
            <p:ph type="title"/>
          </p:nvPr>
        </p:nvSpPr>
        <p:spPr>
          <a:xfrm>
            <a:off x="1066801" y="657409"/>
            <a:ext cx="10972800" cy="1143000"/>
          </a:xfrm>
        </p:spPr>
        <p:txBody>
          <a:bodyPr>
            <a:normAutofit/>
          </a:bodyPr>
          <a:lstStyle/>
          <a:p>
            <a:pPr eaLnBrk="1" hangingPunct="1"/>
            <a:r>
              <a:rPr lang="zh-CN" altLang="en-US" sz="4000" dirty="0"/>
              <a:t>设计原则</a:t>
            </a:r>
            <a:endParaRPr lang="en-US" altLang="zh-CN" sz="4000" dirty="0"/>
          </a:p>
        </p:txBody>
      </p:sp>
    </p:spTree>
    <p:extLst>
      <p:ext uri="{BB962C8B-B14F-4D97-AF65-F5344CB8AC3E}">
        <p14:creationId xmlns:p14="http://schemas.microsoft.com/office/powerpoint/2010/main" val="1331699318"/>
      </p:ext>
    </p:extLst>
  </p:cSld>
  <p:clrMapOvr>
    <a:masterClrMapping/>
  </p:clrMapOvr>
  <p:transition advTm="222117">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5"/>
          <p:cNvGrpSpPr>
            <a:grpSpLocks/>
          </p:cNvGrpSpPr>
          <p:nvPr/>
        </p:nvGrpSpPr>
        <p:grpSpPr bwMode="auto">
          <a:xfrm>
            <a:off x="4016375" y="1597025"/>
            <a:ext cx="4167188" cy="4210050"/>
            <a:chOff x="1547" y="982"/>
            <a:chExt cx="2643" cy="2670"/>
          </a:xfrm>
        </p:grpSpPr>
        <p:sp>
          <p:nvSpPr>
            <p:cNvPr id="16398" name="Freeform 27"/>
            <p:cNvSpPr>
              <a:spLocks/>
            </p:cNvSpPr>
            <p:nvPr/>
          </p:nvSpPr>
          <p:spPr bwMode="gray">
            <a:xfrm>
              <a:off x="1548" y="2292"/>
              <a:ext cx="1332" cy="1360"/>
            </a:xfrm>
            <a:custGeom>
              <a:avLst/>
              <a:gdLst>
                <a:gd name="T0" fmla="*/ 0 w 1424"/>
                <a:gd name="T1" fmla="*/ 0 h 1437"/>
                <a:gd name="T2" fmla="*/ 1041311 w 1424"/>
                <a:gd name="T3" fmla="*/ 1168015 h 1437"/>
                <a:gd name="T4" fmla="*/ 1041311 w 1424"/>
                <a:gd name="T5" fmla="*/ 0 h 1437"/>
                <a:gd name="T6" fmla="*/ 0 w 1424"/>
                <a:gd name="T7" fmla="*/ 0 h 1437"/>
                <a:gd name="T8" fmla="*/ 0 60000 65536"/>
                <a:gd name="T9" fmla="*/ 0 60000 65536"/>
                <a:gd name="T10" fmla="*/ 0 60000 65536"/>
                <a:gd name="T11" fmla="*/ 0 60000 65536"/>
                <a:gd name="T12" fmla="*/ 0 w 1424"/>
                <a:gd name="T13" fmla="*/ 0 h 1437"/>
                <a:gd name="T14" fmla="*/ 1424 w 1424"/>
                <a:gd name="T15" fmla="*/ 1437 h 1437"/>
              </a:gdLst>
              <a:ahLst/>
              <a:cxnLst>
                <a:cxn ang="T8">
                  <a:pos x="T0" y="T1"/>
                </a:cxn>
                <a:cxn ang="T9">
                  <a:pos x="T2" y="T3"/>
                </a:cxn>
                <a:cxn ang="T10">
                  <a:pos x="T4" y="T5"/>
                </a:cxn>
                <a:cxn ang="T11">
                  <a:pos x="T6" y="T7"/>
                </a:cxn>
              </a:cxnLst>
              <a:rect l="T12" t="T13" r="T14" b="T15"/>
              <a:pathLst>
                <a:path w="1424" h="1437">
                  <a:moveTo>
                    <a:pt x="0" y="0"/>
                  </a:moveTo>
                  <a:cubicBezTo>
                    <a:pt x="0" y="793"/>
                    <a:pt x="637" y="1437"/>
                    <a:pt x="1424" y="1437"/>
                  </a:cubicBezTo>
                  <a:cubicBezTo>
                    <a:pt x="1424" y="0"/>
                    <a:pt x="1424" y="0"/>
                    <a:pt x="1424" y="0"/>
                  </a:cubicBezTo>
                  <a:lnTo>
                    <a:pt x="0" y="0"/>
                  </a:lnTo>
                  <a:close/>
                </a:path>
              </a:pathLst>
            </a:custGeom>
            <a:gradFill rotWithShape="1">
              <a:gsLst>
                <a:gs pos="0">
                  <a:srgbClr val="BFBFBF"/>
                </a:gs>
                <a:gs pos="50000">
                  <a:srgbClr val="ECECEC"/>
                </a:gs>
                <a:gs pos="100000">
                  <a:srgbClr val="BFBFBF"/>
                </a:gs>
              </a:gsLst>
              <a:lin ang="5400000" scaled="1"/>
            </a:gradFill>
            <a:ln w="38100">
              <a:solidFill>
                <a:schemeClr val="bg1"/>
              </a:solidFill>
              <a:miter lim="800000"/>
              <a:headEnd/>
              <a:tailEnd/>
            </a:ln>
          </p:spPr>
          <p:txBody>
            <a:bodyPr wrap="none" anchor="ctr"/>
            <a:lstStyle/>
            <a:p>
              <a:endParaRPr lang="zh-CN" altLang="en-US"/>
            </a:p>
          </p:txBody>
        </p:sp>
        <p:sp>
          <p:nvSpPr>
            <p:cNvPr id="16399" name="Freeform 31"/>
            <p:cNvSpPr>
              <a:spLocks/>
            </p:cNvSpPr>
            <p:nvPr/>
          </p:nvSpPr>
          <p:spPr bwMode="gray">
            <a:xfrm>
              <a:off x="2875" y="2296"/>
              <a:ext cx="1315" cy="1356"/>
            </a:xfrm>
            <a:custGeom>
              <a:avLst/>
              <a:gdLst>
                <a:gd name="T0" fmla="*/ 0 w 1424"/>
                <a:gd name="T1" fmla="*/ 0 h 1438"/>
                <a:gd name="T2" fmla="*/ 0 w 1424"/>
                <a:gd name="T3" fmla="*/ 1133922 h 1438"/>
                <a:gd name="T4" fmla="*/ 927495 w 1424"/>
                <a:gd name="T5" fmla="*/ 0 h 1438"/>
                <a:gd name="T6" fmla="*/ 0 w 1424"/>
                <a:gd name="T7" fmla="*/ 0 h 1438"/>
                <a:gd name="T8" fmla="*/ 0 60000 65536"/>
                <a:gd name="T9" fmla="*/ 0 60000 65536"/>
                <a:gd name="T10" fmla="*/ 0 60000 65536"/>
                <a:gd name="T11" fmla="*/ 0 60000 65536"/>
                <a:gd name="T12" fmla="*/ 0 w 1424"/>
                <a:gd name="T13" fmla="*/ 0 h 1438"/>
                <a:gd name="T14" fmla="*/ 1424 w 1424"/>
                <a:gd name="T15" fmla="*/ 1438 h 1438"/>
              </a:gdLst>
              <a:ahLst/>
              <a:cxnLst>
                <a:cxn ang="T8">
                  <a:pos x="T0" y="T1"/>
                </a:cxn>
                <a:cxn ang="T9">
                  <a:pos x="T2" y="T3"/>
                </a:cxn>
                <a:cxn ang="T10">
                  <a:pos x="T4" y="T5"/>
                </a:cxn>
                <a:cxn ang="T11">
                  <a:pos x="T6" y="T7"/>
                </a:cxn>
              </a:cxnLst>
              <a:rect l="T12" t="T13" r="T14" b="T15"/>
              <a:pathLst>
                <a:path w="1424" h="1438">
                  <a:moveTo>
                    <a:pt x="0" y="0"/>
                  </a:moveTo>
                  <a:cubicBezTo>
                    <a:pt x="0" y="1438"/>
                    <a:pt x="0" y="1438"/>
                    <a:pt x="0" y="1438"/>
                  </a:cubicBezTo>
                  <a:cubicBezTo>
                    <a:pt x="787" y="1438"/>
                    <a:pt x="1424" y="794"/>
                    <a:pt x="1424" y="0"/>
                  </a:cubicBezTo>
                  <a:lnTo>
                    <a:pt x="0" y="0"/>
                  </a:lnTo>
                  <a:close/>
                </a:path>
              </a:pathLst>
            </a:custGeom>
            <a:gradFill rotWithShape="1">
              <a:gsLst>
                <a:gs pos="0">
                  <a:srgbClr val="BFBFBF"/>
                </a:gs>
                <a:gs pos="50000">
                  <a:srgbClr val="ECECEC"/>
                </a:gs>
                <a:gs pos="100000">
                  <a:srgbClr val="BFBFBF"/>
                </a:gs>
              </a:gsLst>
              <a:lin ang="5400000" scaled="1"/>
            </a:gradFill>
            <a:ln w="38100">
              <a:solidFill>
                <a:schemeClr val="bg1"/>
              </a:solidFill>
              <a:miter lim="800000"/>
              <a:headEnd/>
              <a:tailEnd/>
            </a:ln>
          </p:spPr>
          <p:txBody>
            <a:bodyPr wrap="none" anchor="ctr"/>
            <a:lstStyle/>
            <a:p>
              <a:endParaRPr lang="zh-CN" altLang="en-US"/>
            </a:p>
          </p:txBody>
        </p:sp>
        <p:sp>
          <p:nvSpPr>
            <p:cNvPr id="16400" name="Freeform 36"/>
            <p:cNvSpPr>
              <a:spLocks/>
            </p:cNvSpPr>
            <p:nvPr/>
          </p:nvSpPr>
          <p:spPr bwMode="gray">
            <a:xfrm>
              <a:off x="2872" y="984"/>
              <a:ext cx="1318" cy="1309"/>
            </a:xfrm>
            <a:custGeom>
              <a:avLst/>
              <a:gdLst>
                <a:gd name="T0" fmla="*/ 946750 w 1424"/>
                <a:gd name="T1" fmla="*/ 825546 h 1438"/>
                <a:gd name="T2" fmla="*/ 0 w 1424"/>
                <a:gd name="T3" fmla="*/ 0 h 1438"/>
                <a:gd name="T4" fmla="*/ 0 w 1424"/>
                <a:gd name="T5" fmla="*/ 825546 h 1438"/>
                <a:gd name="T6" fmla="*/ 946750 w 1424"/>
                <a:gd name="T7" fmla="*/ 825546 h 1438"/>
                <a:gd name="T8" fmla="*/ 0 60000 65536"/>
                <a:gd name="T9" fmla="*/ 0 60000 65536"/>
                <a:gd name="T10" fmla="*/ 0 60000 65536"/>
                <a:gd name="T11" fmla="*/ 0 60000 65536"/>
                <a:gd name="T12" fmla="*/ 0 w 1424"/>
                <a:gd name="T13" fmla="*/ 0 h 1438"/>
                <a:gd name="T14" fmla="*/ 1424 w 1424"/>
                <a:gd name="T15" fmla="*/ 1438 h 1438"/>
              </a:gdLst>
              <a:ahLst/>
              <a:cxnLst>
                <a:cxn ang="T8">
                  <a:pos x="T0" y="T1"/>
                </a:cxn>
                <a:cxn ang="T9">
                  <a:pos x="T2" y="T3"/>
                </a:cxn>
                <a:cxn ang="T10">
                  <a:pos x="T4" y="T5"/>
                </a:cxn>
                <a:cxn ang="T11">
                  <a:pos x="T6" y="T7"/>
                </a:cxn>
              </a:cxnLst>
              <a:rect l="T12" t="T13" r="T14" b="T15"/>
              <a:pathLst>
                <a:path w="1424" h="1438">
                  <a:moveTo>
                    <a:pt x="1424" y="1438"/>
                  </a:moveTo>
                  <a:cubicBezTo>
                    <a:pt x="1424" y="644"/>
                    <a:pt x="787" y="0"/>
                    <a:pt x="0" y="0"/>
                  </a:cubicBezTo>
                  <a:cubicBezTo>
                    <a:pt x="0" y="1438"/>
                    <a:pt x="0" y="1438"/>
                    <a:pt x="0" y="1438"/>
                  </a:cubicBezTo>
                  <a:lnTo>
                    <a:pt x="1424" y="1438"/>
                  </a:lnTo>
                  <a:close/>
                </a:path>
              </a:pathLst>
            </a:custGeom>
            <a:gradFill rotWithShape="1">
              <a:gsLst>
                <a:gs pos="0">
                  <a:srgbClr val="BFBFBF"/>
                </a:gs>
                <a:gs pos="50000">
                  <a:srgbClr val="ECECEC"/>
                </a:gs>
                <a:gs pos="100000">
                  <a:srgbClr val="BFBFBF"/>
                </a:gs>
              </a:gsLst>
              <a:lin ang="5400000" scaled="1"/>
            </a:gradFill>
            <a:ln w="38100">
              <a:solidFill>
                <a:schemeClr val="bg1"/>
              </a:solidFill>
              <a:miter lim="800000"/>
              <a:headEnd/>
              <a:tailEnd/>
            </a:ln>
          </p:spPr>
          <p:txBody>
            <a:bodyPr wrap="none" anchor="ctr"/>
            <a:lstStyle/>
            <a:p>
              <a:endParaRPr lang="zh-CN" altLang="en-US"/>
            </a:p>
          </p:txBody>
        </p:sp>
        <p:sp>
          <p:nvSpPr>
            <p:cNvPr id="16401" name="Freeform 45"/>
            <p:cNvSpPr>
              <a:spLocks/>
            </p:cNvSpPr>
            <p:nvPr/>
          </p:nvSpPr>
          <p:spPr bwMode="gray">
            <a:xfrm>
              <a:off x="1547" y="982"/>
              <a:ext cx="1326" cy="1314"/>
            </a:xfrm>
            <a:custGeom>
              <a:avLst/>
              <a:gdLst>
                <a:gd name="T0" fmla="*/ 1001396 w 1424"/>
                <a:gd name="T1" fmla="*/ 0 h 1438"/>
                <a:gd name="T2" fmla="*/ 0 w 1424"/>
                <a:gd name="T3" fmla="*/ 851547 h 1438"/>
                <a:gd name="T4" fmla="*/ 1001396 w 1424"/>
                <a:gd name="T5" fmla="*/ 851547 h 1438"/>
                <a:gd name="T6" fmla="*/ 1001396 w 1424"/>
                <a:gd name="T7" fmla="*/ 0 h 1438"/>
                <a:gd name="T8" fmla="*/ 0 60000 65536"/>
                <a:gd name="T9" fmla="*/ 0 60000 65536"/>
                <a:gd name="T10" fmla="*/ 0 60000 65536"/>
                <a:gd name="T11" fmla="*/ 0 60000 65536"/>
                <a:gd name="T12" fmla="*/ 0 w 1424"/>
                <a:gd name="T13" fmla="*/ 0 h 1438"/>
                <a:gd name="T14" fmla="*/ 1424 w 1424"/>
                <a:gd name="T15" fmla="*/ 1438 h 1438"/>
              </a:gdLst>
              <a:ahLst/>
              <a:cxnLst>
                <a:cxn ang="T8">
                  <a:pos x="T0" y="T1"/>
                </a:cxn>
                <a:cxn ang="T9">
                  <a:pos x="T2" y="T3"/>
                </a:cxn>
                <a:cxn ang="T10">
                  <a:pos x="T4" y="T5"/>
                </a:cxn>
                <a:cxn ang="T11">
                  <a:pos x="T6" y="T7"/>
                </a:cxn>
              </a:cxnLst>
              <a:rect l="T12" t="T13" r="T14" b="T15"/>
              <a:pathLst>
                <a:path w="1424" h="1438">
                  <a:moveTo>
                    <a:pt x="1424" y="0"/>
                  </a:moveTo>
                  <a:cubicBezTo>
                    <a:pt x="638" y="0"/>
                    <a:pt x="0" y="644"/>
                    <a:pt x="0" y="1438"/>
                  </a:cubicBezTo>
                  <a:cubicBezTo>
                    <a:pt x="1424" y="1438"/>
                    <a:pt x="1424" y="1438"/>
                    <a:pt x="1424" y="1438"/>
                  </a:cubicBezTo>
                  <a:lnTo>
                    <a:pt x="1424" y="0"/>
                  </a:lnTo>
                  <a:close/>
                </a:path>
              </a:pathLst>
            </a:custGeom>
            <a:gradFill rotWithShape="1">
              <a:gsLst>
                <a:gs pos="0">
                  <a:srgbClr val="BFBFBF"/>
                </a:gs>
                <a:gs pos="50000">
                  <a:srgbClr val="ECECEC"/>
                </a:gs>
                <a:gs pos="100000">
                  <a:srgbClr val="BFBFBF"/>
                </a:gs>
              </a:gsLst>
              <a:lin ang="5400000" scaled="1"/>
            </a:gradFill>
            <a:ln w="38100">
              <a:solidFill>
                <a:schemeClr val="bg1"/>
              </a:solidFill>
              <a:miter lim="800000"/>
              <a:headEnd/>
              <a:tailEnd/>
            </a:ln>
          </p:spPr>
          <p:txBody>
            <a:bodyPr wrap="none" anchor="ctr"/>
            <a:lstStyle/>
            <a:p>
              <a:endParaRPr lang="zh-CN" altLang="en-US"/>
            </a:p>
          </p:txBody>
        </p:sp>
        <p:sp useBgFill="1">
          <p:nvSpPr>
            <p:cNvPr id="16402" name="Oval 13"/>
            <p:cNvSpPr>
              <a:spLocks noChangeArrowheads="1"/>
            </p:cNvSpPr>
            <p:nvPr/>
          </p:nvSpPr>
          <p:spPr bwMode="gray">
            <a:xfrm>
              <a:off x="1844" y="1294"/>
              <a:ext cx="2037" cy="2037"/>
            </a:xfrm>
            <a:prstGeom prst="ellipse">
              <a:avLst/>
            </a:prstGeom>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zh-CN" altLang="en-US" sz="1800">
                <a:ea typeface="宋体" pitchFamily="2" charset="-122"/>
              </a:endParaRPr>
            </a:p>
          </p:txBody>
        </p:sp>
        <p:grpSp>
          <p:nvGrpSpPr>
            <p:cNvPr id="16403" name="Group 15"/>
            <p:cNvGrpSpPr>
              <a:grpSpLocks/>
            </p:cNvGrpSpPr>
            <p:nvPr/>
          </p:nvGrpSpPr>
          <p:grpSpPr bwMode="auto">
            <a:xfrm>
              <a:off x="1938" y="1379"/>
              <a:ext cx="1849" cy="1847"/>
              <a:chOff x="1938" y="1379"/>
              <a:chExt cx="1849" cy="1847"/>
            </a:xfrm>
          </p:grpSpPr>
          <p:sp>
            <p:nvSpPr>
              <p:cNvPr id="14" name="Freeform 16"/>
              <p:cNvSpPr>
                <a:spLocks/>
              </p:cNvSpPr>
              <p:nvPr/>
            </p:nvSpPr>
            <p:spPr bwMode="gray">
              <a:xfrm>
                <a:off x="1938" y="1992"/>
                <a:ext cx="1853" cy="1234"/>
              </a:xfrm>
              <a:custGeom>
                <a:avLst/>
                <a:gdLst>
                  <a:gd name="T0" fmla="*/ 761 w 918"/>
                  <a:gd name="T1" fmla="*/ 153 h 613"/>
                  <a:gd name="T2" fmla="*/ 761 w 918"/>
                  <a:gd name="T3" fmla="*/ 153 h 613"/>
                  <a:gd name="T4" fmla="*/ 758 w 918"/>
                  <a:gd name="T5" fmla="*/ 152 h 613"/>
                  <a:gd name="T6" fmla="*/ 758 w 918"/>
                  <a:gd name="T7" fmla="*/ 152 h 613"/>
                  <a:gd name="T8" fmla="*/ 732 w 918"/>
                  <a:gd name="T9" fmla="*/ 129 h 613"/>
                  <a:gd name="T10" fmla="*/ 732 w 918"/>
                  <a:gd name="T11" fmla="*/ 129 h 613"/>
                  <a:gd name="T12" fmla="*/ 731 w 918"/>
                  <a:gd name="T13" fmla="*/ 127 h 613"/>
                  <a:gd name="T14" fmla="*/ 731 w 918"/>
                  <a:gd name="T15" fmla="*/ 127 h 613"/>
                  <a:gd name="T16" fmla="*/ 731 w 918"/>
                  <a:gd name="T17" fmla="*/ 125 h 613"/>
                  <a:gd name="T18" fmla="*/ 730 w 918"/>
                  <a:gd name="T19" fmla="*/ 125 h 613"/>
                  <a:gd name="T20" fmla="*/ 730 w 918"/>
                  <a:gd name="T21" fmla="*/ 123 h 613"/>
                  <a:gd name="T22" fmla="*/ 730 w 918"/>
                  <a:gd name="T23" fmla="*/ 123 h 613"/>
                  <a:gd name="T24" fmla="*/ 729 w 918"/>
                  <a:gd name="T25" fmla="*/ 122 h 613"/>
                  <a:gd name="T26" fmla="*/ 729 w 918"/>
                  <a:gd name="T27" fmla="*/ 121 h 613"/>
                  <a:gd name="T28" fmla="*/ 736 w 918"/>
                  <a:gd name="T29" fmla="*/ 91 h 613"/>
                  <a:gd name="T30" fmla="*/ 743 w 918"/>
                  <a:gd name="T31" fmla="*/ 62 h 613"/>
                  <a:gd name="T32" fmla="*/ 681 w 918"/>
                  <a:gd name="T33" fmla="*/ 0 h 613"/>
                  <a:gd name="T34" fmla="*/ 618 w 918"/>
                  <a:gd name="T35" fmla="*/ 63 h 613"/>
                  <a:gd name="T36" fmla="*/ 626 w 918"/>
                  <a:gd name="T37" fmla="*/ 92 h 613"/>
                  <a:gd name="T38" fmla="*/ 633 w 918"/>
                  <a:gd name="T39" fmla="*/ 121 h 613"/>
                  <a:gd name="T40" fmla="*/ 602 w 918"/>
                  <a:gd name="T41" fmla="*/ 153 h 613"/>
                  <a:gd name="T42" fmla="*/ 601 w 918"/>
                  <a:gd name="T43" fmla="*/ 153 h 613"/>
                  <a:gd name="T44" fmla="*/ 522 w 918"/>
                  <a:gd name="T45" fmla="*/ 164 h 613"/>
                  <a:gd name="T46" fmla="*/ 442 w 918"/>
                  <a:gd name="T47" fmla="*/ 154 h 613"/>
                  <a:gd name="T48" fmla="*/ 441 w 918"/>
                  <a:gd name="T49" fmla="*/ 154 h 613"/>
                  <a:gd name="T50" fmla="*/ 362 w 918"/>
                  <a:gd name="T51" fmla="*/ 144 h 613"/>
                  <a:gd name="T52" fmla="*/ 283 w 918"/>
                  <a:gd name="T53" fmla="*/ 154 h 613"/>
                  <a:gd name="T54" fmla="*/ 282 w 918"/>
                  <a:gd name="T55" fmla="*/ 154 h 613"/>
                  <a:gd name="T56" fmla="*/ 251 w 918"/>
                  <a:gd name="T57" fmla="*/ 187 h 613"/>
                  <a:gd name="T58" fmla="*/ 258 w 918"/>
                  <a:gd name="T59" fmla="*/ 216 h 613"/>
                  <a:gd name="T60" fmla="*/ 265 w 918"/>
                  <a:gd name="T61" fmla="*/ 245 h 613"/>
                  <a:gd name="T62" fmla="*/ 203 w 918"/>
                  <a:gd name="T63" fmla="*/ 307 h 613"/>
                  <a:gd name="T64" fmla="*/ 140 w 918"/>
                  <a:gd name="T65" fmla="*/ 245 h 613"/>
                  <a:gd name="T66" fmla="*/ 147 w 918"/>
                  <a:gd name="T67" fmla="*/ 216 h 613"/>
                  <a:gd name="T68" fmla="*/ 154 w 918"/>
                  <a:gd name="T69" fmla="*/ 187 h 613"/>
                  <a:gd name="T70" fmla="*/ 123 w 918"/>
                  <a:gd name="T71" fmla="*/ 155 h 613"/>
                  <a:gd name="T72" fmla="*/ 121 w 918"/>
                  <a:gd name="T73" fmla="*/ 154 h 613"/>
                  <a:gd name="T74" fmla="*/ 43 w 918"/>
                  <a:gd name="T75" fmla="*/ 145 h 613"/>
                  <a:gd name="T76" fmla="*/ 0 w 918"/>
                  <a:gd name="T77" fmla="*/ 148 h 613"/>
                  <a:gd name="T78" fmla="*/ 0 w 918"/>
                  <a:gd name="T79" fmla="*/ 154 h 613"/>
                  <a:gd name="T80" fmla="*/ 459 w 918"/>
                  <a:gd name="T81" fmla="*/ 613 h 613"/>
                  <a:gd name="T82" fmla="*/ 918 w 918"/>
                  <a:gd name="T83" fmla="*/ 154 h 613"/>
                  <a:gd name="T84" fmla="*/ 918 w 918"/>
                  <a:gd name="T85" fmla="*/ 153 h 613"/>
                  <a:gd name="T86" fmla="*/ 841 w 918"/>
                  <a:gd name="T87" fmla="*/ 163 h 613"/>
                  <a:gd name="T88" fmla="*/ 761 w 918"/>
                  <a:gd name="T89" fmla="*/ 15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8" h="613">
                    <a:moveTo>
                      <a:pt x="761" y="153"/>
                    </a:moveTo>
                    <a:cubicBezTo>
                      <a:pt x="761" y="153"/>
                      <a:pt x="761" y="153"/>
                      <a:pt x="761" y="153"/>
                    </a:cubicBezTo>
                    <a:cubicBezTo>
                      <a:pt x="761" y="153"/>
                      <a:pt x="758" y="152"/>
                      <a:pt x="758" y="152"/>
                    </a:cubicBezTo>
                    <a:cubicBezTo>
                      <a:pt x="758" y="152"/>
                      <a:pt x="758" y="152"/>
                      <a:pt x="758" y="152"/>
                    </a:cubicBezTo>
                    <a:cubicBezTo>
                      <a:pt x="745" y="147"/>
                      <a:pt x="737" y="137"/>
                      <a:pt x="732" y="129"/>
                    </a:cubicBezTo>
                    <a:cubicBezTo>
                      <a:pt x="732" y="129"/>
                      <a:pt x="732" y="129"/>
                      <a:pt x="732" y="129"/>
                    </a:cubicBezTo>
                    <a:cubicBezTo>
                      <a:pt x="732" y="128"/>
                      <a:pt x="732" y="128"/>
                      <a:pt x="731" y="127"/>
                    </a:cubicBezTo>
                    <a:cubicBezTo>
                      <a:pt x="731" y="127"/>
                      <a:pt x="731" y="127"/>
                      <a:pt x="731" y="127"/>
                    </a:cubicBezTo>
                    <a:cubicBezTo>
                      <a:pt x="731" y="126"/>
                      <a:pt x="731" y="126"/>
                      <a:pt x="731" y="125"/>
                    </a:cubicBezTo>
                    <a:cubicBezTo>
                      <a:pt x="731" y="125"/>
                      <a:pt x="730" y="125"/>
                      <a:pt x="730" y="125"/>
                    </a:cubicBezTo>
                    <a:cubicBezTo>
                      <a:pt x="730" y="124"/>
                      <a:pt x="730" y="124"/>
                      <a:pt x="730" y="123"/>
                    </a:cubicBezTo>
                    <a:cubicBezTo>
                      <a:pt x="730" y="123"/>
                      <a:pt x="730" y="123"/>
                      <a:pt x="730" y="123"/>
                    </a:cubicBezTo>
                    <a:cubicBezTo>
                      <a:pt x="730" y="122"/>
                      <a:pt x="730" y="122"/>
                      <a:pt x="729" y="122"/>
                    </a:cubicBezTo>
                    <a:cubicBezTo>
                      <a:pt x="729" y="121"/>
                      <a:pt x="729" y="121"/>
                      <a:pt x="729" y="121"/>
                    </a:cubicBezTo>
                    <a:cubicBezTo>
                      <a:pt x="727" y="109"/>
                      <a:pt x="734" y="96"/>
                      <a:pt x="736" y="91"/>
                    </a:cubicBezTo>
                    <a:cubicBezTo>
                      <a:pt x="741" y="83"/>
                      <a:pt x="743" y="73"/>
                      <a:pt x="743" y="62"/>
                    </a:cubicBezTo>
                    <a:cubicBezTo>
                      <a:pt x="743" y="28"/>
                      <a:pt x="715" y="0"/>
                      <a:pt x="681" y="0"/>
                    </a:cubicBezTo>
                    <a:cubicBezTo>
                      <a:pt x="646" y="0"/>
                      <a:pt x="618" y="28"/>
                      <a:pt x="618" y="63"/>
                    </a:cubicBezTo>
                    <a:cubicBezTo>
                      <a:pt x="618" y="73"/>
                      <a:pt x="621" y="83"/>
                      <a:pt x="626" y="92"/>
                    </a:cubicBezTo>
                    <a:cubicBezTo>
                      <a:pt x="628" y="96"/>
                      <a:pt x="635" y="109"/>
                      <a:pt x="633" y="121"/>
                    </a:cubicBezTo>
                    <a:cubicBezTo>
                      <a:pt x="632" y="127"/>
                      <a:pt x="623" y="146"/>
                      <a:pt x="602" y="153"/>
                    </a:cubicBezTo>
                    <a:cubicBezTo>
                      <a:pt x="602" y="153"/>
                      <a:pt x="602" y="153"/>
                      <a:pt x="601" y="153"/>
                    </a:cubicBezTo>
                    <a:cubicBezTo>
                      <a:pt x="601" y="153"/>
                      <a:pt x="566" y="164"/>
                      <a:pt x="522" y="164"/>
                    </a:cubicBezTo>
                    <a:cubicBezTo>
                      <a:pt x="478" y="164"/>
                      <a:pt x="442" y="154"/>
                      <a:pt x="442" y="154"/>
                    </a:cubicBezTo>
                    <a:cubicBezTo>
                      <a:pt x="442" y="154"/>
                      <a:pt x="442" y="154"/>
                      <a:pt x="441" y="154"/>
                    </a:cubicBezTo>
                    <a:cubicBezTo>
                      <a:pt x="436" y="152"/>
                      <a:pt x="403" y="143"/>
                      <a:pt x="362" y="144"/>
                    </a:cubicBezTo>
                    <a:cubicBezTo>
                      <a:pt x="322" y="144"/>
                      <a:pt x="289" y="152"/>
                      <a:pt x="283" y="154"/>
                    </a:cubicBezTo>
                    <a:cubicBezTo>
                      <a:pt x="283" y="154"/>
                      <a:pt x="282" y="154"/>
                      <a:pt x="282" y="154"/>
                    </a:cubicBezTo>
                    <a:cubicBezTo>
                      <a:pt x="261" y="161"/>
                      <a:pt x="252" y="180"/>
                      <a:pt x="251" y="187"/>
                    </a:cubicBezTo>
                    <a:cubicBezTo>
                      <a:pt x="249" y="198"/>
                      <a:pt x="255" y="211"/>
                      <a:pt x="258" y="216"/>
                    </a:cubicBezTo>
                    <a:cubicBezTo>
                      <a:pt x="262" y="224"/>
                      <a:pt x="265" y="234"/>
                      <a:pt x="265" y="245"/>
                    </a:cubicBezTo>
                    <a:cubicBezTo>
                      <a:pt x="265" y="279"/>
                      <a:pt x="237" y="307"/>
                      <a:pt x="203" y="307"/>
                    </a:cubicBezTo>
                    <a:cubicBezTo>
                      <a:pt x="168" y="307"/>
                      <a:pt x="140" y="279"/>
                      <a:pt x="140" y="245"/>
                    </a:cubicBezTo>
                    <a:cubicBezTo>
                      <a:pt x="140" y="235"/>
                      <a:pt x="143" y="225"/>
                      <a:pt x="147" y="216"/>
                    </a:cubicBezTo>
                    <a:cubicBezTo>
                      <a:pt x="150" y="211"/>
                      <a:pt x="157" y="198"/>
                      <a:pt x="154" y="187"/>
                    </a:cubicBezTo>
                    <a:cubicBezTo>
                      <a:pt x="153" y="180"/>
                      <a:pt x="144" y="161"/>
                      <a:pt x="123" y="155"/>
                    </a:cubicBezTo>
                    <a:cubicBezTo>
                      <a:pt x="123" y="155"/>
                      <a:pt x="122" y="155"/>
                      <a:pt x="121" y="154"/>
                    </a:cubicBezTo>
                    <a:cubicBezTo>
                      <a:pt x="115" y="153"/>
                      <a:pt x="82" y="144"/>
                      <a:pt x="43" y="145"/>
                    </a:cubicBezTo>
                    <a:cubicBezTo>
                      <a:pt x="27" y="145"/>
                      <a:pt x="12" y="146"/>
                      <a:pt x="0" y="148"/>
                    </a:cubicBezTo>
                    <a:cubicBezTo>
                      <a:pt x="0" y="150"/>
                      <a:pt x="0" y="152"/>
                      <a:pt x="0" y="154"/>
                    </a:cubicBezTo>
                    <a:cubicBezTo>
                      <a:pt x="0" y="407"/>
                      <a:pt x="205" y="613"/>
                      <a:pt x="459" y="613"/>
                    </a:cubicBezTo>
                    <a:cubicBezTo>
                      <a:pt x="712" y="613"/>
                      <a:pt x="918" y="407"/>
                      <a:pt x="918" y="154"/>
                    </a:cubicBezTo>
                    <a:cubicBezTo>
                      <a:pt x="918" y="154"/>
                      <a:pt x="918" y="153"/>
                      <a:pt x="918" y="153"/>
                    </a:cubicBezTo>
                    <a:cubicBezTo>
                      <a:pt x="901" y="158"/>
                      <a:pt x="873" y="163"/>
                      <a:pt x="841" y="163"/>
                    </a:cubicBezTo>
                    <a:cubicBezTo>
                      <a:pt x="797" y="163"/>
                      <a:pt x="761" y="153"/>
                      <a:pt x="761" y="153"/>
                    </a:cubicBezTo>
                    <a:close/>
                  </a:path>
                </a:pathLst>
              </a:custGeom>
              <a:gradFill rotWithShape="1">
                <a:gsLst>
                  <a:gs pos="0">
                    <a:schemeClr val="accent1">
                      <a:gamma/>
                      <a:shade val="58431"/>
                      <a:invGamma/>
                    </a:schemeClr>
                  </a:gs>
                  <a:gs pos="100000">
                    <a:schemeClr val="accent1"/>
                  </a:gs>
                </a:gsLst>
                <a:lin ang="2700000" scaled="1"/>
              </a:gradFill>
              <a:ln w="12700" cap="flat" cmpd="sng">
                <a:solidFill>
                  <a:srgbClr val="F2F2F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a:p>
            </p:txBody>
          </p:sp>
          <p:sp>
            <p:nvSpPr>
              <p:cNvPr id="15" name="Freeform 17"/>
              <p:cNvSpPr>
                <a:spLocks/>
              </p:cNvSpPr>
              <p:nvPr/>
            </p:nvSpPr>
            <p:spPr bwMode="gray">
              <a:xfrm>
                <a:off x="1938" y="1379"/>
                <a:ext cx="1853" cy="1231"/>
              </a:xfrm>
              <a:custGeom>
                <a:avLst/>
                <a:gdLst>
                  <a:gd name="T0" fmla="*/ 459 w 918"/>
                  <a:gd name="T1" fmla="*/ 0 h 612"/>
                  <a:gd name="T2" fmla="*/ 0 w 918"/>
                  <a:gd name="T3" fmla="*/ 453 h 612"/>
                  <a:gd name="T4" fmla="*/ 43 w 918"/>
                  <a:gd name="T5" fmla="*/ 450 h 612"/>
                  <a:gd name="T6" fmla="*/ 121 w 918"/>
                  <a:gd name="T7" fmla="*/ 459 h 612"/>
                  <a:gd name="T8" fmla="*/ 123 w 918"/>
                  <a:gd name="T9" fmla="*/ 460 h 612"/>
                  <a:gd name="T10" fmla="*/ 154 w 918"/>
                  <a:gd name="T11" fmla="*/ 492 h 612"/>
                  <a:gd name="T12" fmla="*/ 147 w 918"/>
                  <a:gd name="T13" fmla="*/ 521 h 612"/>
                  <a:gd name="T14" fmla="*/ 140 w 918"/>
                  <a:gd name="T15" fmla="*/ 550 h 612"/>
                  <a:gd name="T16" fmla="*/ 203 w 918"/>
                  <a:gd name="T17" fmla="*/ 612 h 612"/>
                  <a:gd name="T18" fmla="*/ 265 w 918"/>
                  <a:gd name="T19" fmla="*/ 550 h 612"/>
                  <a:gd name="T20" fmla="*/ 258 w 918"/>
                  <a:gd name="T21" fmla="*/ 521 h 612"/>
                  <a:gd name="T22" fmla="*/ 251 w 918"/>
                  <a:gd name="T23" fmla="*/ 492 h 612"/>
                  <a:gd name="T24" fmla="*/ 282 w 918"/>
                  <a:gd name="T25" fmla="*/ 459 h 612"/>
                  <a:gd name="T26" fmla="*/ 283 w 918"/>
                  <a:gd name="T27" fmla="*/ 459 h 612"/>
                  <a:gd name="T28" fmla="*/ 362 w 918"/>
                  <a:gd name="T29" fmla="*/ 449 h 612"/>
                  <a:gd name="T30" fmla="*/ 441 w 918"/>
                  <a:gd name="T31" fmla="*/ 459 h 612"/>
                  <a:gd name="T32" fmla="*/ 442 w 918"/>
                  <a:gd name="T33" fmla="*/ 459 h 612"/>
                  <a:gd name="T34" fmla="*/ 522 w 918"/>
                  <a:gd name="T35" fmla="*/ 469 h 612"/>
                  <a:gd name="T36" fmla="*/ 601 w 918"/>
                  <a:gd name="T37" fmla="*/ 458 h 612"/>
                  <a:gd name="T38" fmla="*/ 602 w 918"/>
                  <a:gd name="T39" fmla="*/ 458 h 612"/>
                  <a:gd name="T40" fmla="*/ 633 w 918"/>
                  <a:gd name="T41" fmla="*/ 426 h 612"/>
                  <a:gd name="T42" fmla="*/ 626 w 918"/>
                  <a:gd name="T43" fmla="*/ 397 h 612"/>
                  <a:gd name="T44" fmla="*/ 618 w 918"/>
                  <a:gd name="T45" fmla="*/ 368 h 612"/>
                  <a:gd name="T46" fmla="*/ 681 w 918"/>
                  <a:gd name="T47" fmla="*/ 305 h 612"/>
                  <a:gd name="T48" fmla="*/ 743 w 918"/>
                  <a:gd name="T49" fmla="*/ 367 h 612"/>
                  <a:gd name="T50" fmla="*/ 736 w 918"/>
                  <a:gd name="T51" fmla="*/ 396 h 612"/>
                  <a:gd name="T52" fmla="*/ 729 w 918"/>
                  <a:gd name="T53" fmla="*/ 426 h 612"/>
                  <a:gd name="T54" fmla="*/ 729 w 918"/>
                  <a:gd name="T55" fmla="*/ 427 h 612"/>
                  <a:gd name="T56" fmla="*/ 730 w 918"/>
                  <a:gd name="T57" fmla="*/ 428 h 612"/>
                  <a:gd name="T58" fmla="*/ 730 w 918"/>
                  <a:gd name="T59" fmla="*/ 428 h 612"/>
                  <a:gd name="T60" fmla="*/ 730 w 918"/>
                  <a:gd name="T61" fmla="*/ 430 h 612"/>
                  <a:gd name="T62" fmla="*/ 731 w 918"/>
                  <a:gd name="T63" fmla="*/ 430 h 612"/>
                  <a:gd name="T64" fmla="*/ 731 w 918"/>
                  <a:gd name="T65" fmla="*/ 432 h 612"/>
                  <a:gd name="T66" fmla="*/ 731 w 918"/>
                  <a:gd name="T67" fmla="*/ 432 h 612"/>
                  <a:gd name="T68" fmla="*/ 732 w 918"/>
                  <a:gd name="T69" fmla="*/ 434 h 612"/>
                  <a:gd name="T70" fmla="*/ 732 w 918"/>
                  <a:gd name="T71" fmla="*/ 434 h 612"/>
                  <a:gd name="T72" fmla="*/ 758 w 918"/>
                  <a:gd name="T73" fmla="*/ 457 h 612"/>
                  <a:gd name="T74" fmla="*/ 758 w 918"/>
                  <a:gd name="T75" fmla="*/ 457 h 612"/>
                  <a:gd name="T76" fmla="*/ 761 w 918"/>
                  <a:gd name="T77" fmla="*/ 458 h 612"/>
                  <a:gd name="T78" fmla="*/ 761 w 918"/>
                  <a:gd name="T79" fmla="*/ 458 h 612"/>
                  <a:gd name="T80" fmla="*/ 841 w 918"/>
                  <a:gd name="T81" fmla="*/ 468 h 612"/>
                  <a:gd name="T82" fmla="*/ 918 w 918"/>
                  <a:gd name="T83" fmla="*/ 458 h 612"/>
                  <a:gd name="T84" fmla="*/ 459 w 918"/>
                  <a:gd name="T85"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8" h="612">
                    <a:moveTo>
                      <a:pt x="459" y="0"/>
                    </a:moveTo>
                    <a:cubicBezTo>
                      <a:pt x="207" y="0"/>
                      <a:pt x="3" y="202"/>
                      <a:pt x="0" y="453"/>
                    </a:cubicBezTo>
                    <a:cubicBezTo>
                      <a:pt x="12" y="451"/>
                      <a:pt x="27" y="450"/>
                      <a:pt x="43" y="450"/>
                    </a:cubicBezTo>
                    <a:cubicBezTo>
                      <a:pt x="82" y="449"/>
                      <a:pt x="115" y="458"/>
                      <a:pt x="121" y="459"/>
                    </a:cubicBezTo>
                    <a:cubicBezTo>
                      <a:pt x="122" y="460"/>
                      <a:pt x="123" y="460"/>
                      <a:pt x="123" y="460"/>
                    </a:cubicBezTo>
                    <a:cubicBezTo>
                      <a:pt x="144" y="466"/>
                      <a:pt x="153" y="485"/>
                      <a:pt x="154" y="492"/>
                    </a:cubicBezTo>
                    <a:cubicBezTo>
                      <a:pt x="157" y="503"/>
                      <a:pt x="150" y="516"/>
                      <a:pt x="147" y="521"/>
                    </a:cubicBezTo>
                    <a:cubicBezTo>
                      <a:pt x="143" y="530"/>
                      <a:pt x="140" y="540"/>
                      <a:pt x="140" y="550"/>
                    </a:cubicBezTo>
                    <a:cubicBezTo>
                      <a:pt x="140" y="584"/>
                      <a:pt x="168" y="612"/>
                      <a:pt x="203" y="612"/>
                    </a:cubicBezTo>
                    <a:cubicBezTo>
                      <a:pt x="237" y="612"/>
                      <a:pt x="265" y="584"/>
                      <a:pt x="265" y="550"/>
                    </a:cubicBezTo>
                    <a:cubicBezTo>
                      <a:pt x="265" y="539"/>
                      <a:pt x="262" y="529"/>
                      <a:pt x="258" y="521"/>
                    </a:cubicBezTo>
                    <a:cubicBezTo>
                      <a:pt x="255" y="516"/>
                      <a:pt x="249" y="503"/>
                      <a:pt x="251" y="492"/>
                    </a:cubicBezTo>
                    <a:cubicBezTo>
                      <a:pt x="252" y="485"/>
                      <a:pt x="261" y="466"/>
                      <a:pt x="282" y="459"/>
                    </a:cubicBezTo>
                    <a:cubicBezTo>
                      <a:pt x="282" y="459"/>
                      <a:pt x="283" y="459"/>
                      <a:pt x="283" y="459"/>
                    </a:cubicBezTo>
                    <a:cubicBezTo>
                      <a:pt x="289" y="457"/>
                      <a:pt x="322" y="449"/>
                      <a:pt x="362" y="449"/>
                    </a:cubicBezTo>
                    <a:cubicBezTo>
                      <a:pt x="403" y="448"/>
                      <a:pt x="436" y="457"/>
                      <a:pt x="441" y="459"/>
                    </a:cubicBezTo>
                    <a:cubicBezTo>
                      <a:pt x="442" y="459"/>
                      <a:pt x="442" y="459"/>
                      <a:pt x="442" y="459"/>
                    </a:cubicBezTo>
                    <a:cubicBezTo>
                      <a:pt x="442" y="459"/>
                      <a:pt x="478" y="469"/>
                      <a:pt x="522" y="469"/>
                    </a:cubicBezTo>
                    <a:cubicBezTo>
                      <a:pt x="566" y="469"/>
                      <a:pt x="601" y="458"/>
                      <a:pt x="601" y="458"/>
                    </a:cubicBezTo>
                    <a:cubicBezTo>
                      <a:pt x="602" y="458"/>
                      <a:pt x="602" y="458"/>
                      <a:pt x="602" y="458"/>
                    </a:cubicBezTo>
                    <a:cubicBezTo>
                      <a:pt x="623" y="451"/>
                      <a:pt x="632" y="432"/>
                      <a:pt x="633" y="426"/>
                    </a:cubicBezTo>
                    <a:cubicBezTo>
                      <a:pt x="635" y="414"/>
                      <a:pt x="628" y="401"/>
                      <a:pt x="626" y="397"/>
                    </a:cubicBezTo>
                    <a:cubicBezTo>
                      <a:pt x="621" y="388"/>
                      <a:pt x="618" y="378"/>
                      <a:pt x="618" y="368"/>
                    </a:cubicBezTo>
                    <a:cubicBezTo>
                      <a:pt x="618" y="333"/>
                      <a:pt x="646" y="305"/>
                      <a:pt x="681" y="305"/>
                    </a:cubicBezTo>
                    <a:cubicBezTo>
                      <a:pt x="715" y="305"/>
                      <a:pt x="743" y="333"/>
                      <a:pt x="743" y="367"/>
                    </a:cubicBezTo>
                    <a:cubicBezTo>
                      <a:pt x="743" y="378"/>
                      <a:pt x="741" y="388"/>
                      <a:pt x="736" y="396"/>
                    </a:cubicBezTo>
                    <a:cubicBezTo>
                      <a:pt x="734" y="401"/>
                      <a:pt x="727" y="414"/>
                      <a:pt x="729" y="426"/>
                    </a:cubicBezTo>
                    <a:cubicBezTo>
                      <a:pt x="729" y="426"/>
                      <a:pt x="729" y="426"/>
                      <a:pt x="729" y="427"/>
                    </a:cubicBezTo>
                    <a:cubicBezTo>
                      <a:pt x="730" y="427"/>
                      <a:pt x="730" y="427"/>
                      <a:pt x="730" y="428"/>
                    </a:cubicBezTo>
                    <a:cubicBezTo>
                      <a:pt x="730" y="428"/>
                      <a:pt x="730" y="428"/>
                      <a:pt x="730" y="428"/>
                    </a:cubicBezTo>
                    <a:cubicBezTo>
                      <a:pt x="730" y="429"/>
                      <a:pt x="730" y="429"/>
                      <a:pt x="730" y="430"/>
                    </a:cubicBezTo>
                    <a:cubicBezTo>
                      <a:pt x="730" y="430"/>
                      <a:pt x="731" y="430"/>
                      <a:pt x="731" y="430"/>
                    </a:cubicBezTo>
                    <a:cubicBezTo>
                      <a:pt x="731" y="431"/>
                      <a:pt x="731" y="431"/>
                      <a:pt x="731" y="432"/>
                    </a:cubicBezTo>
                    <a:cubicBezTo>
                      <a:pt x="731" y="432"/>
                      <a:pt x="731" y="432"/>
                      <a:pt x="731" y="432"/>
                    </a:cubicBezTo>
                    <a:cubicBezTo>
                      <a:pt x="732" y="433"/>
                      <a:pt x="732" y="433"/>
                      <a:pt x="732" y="434"/>
                    </a:cubicBezTo>
                    <a:cubicBezTo>
                      <a:pt x="732" y="434"/>
                      <a:pt x="732" y="434"/>
                      <a:pt x="732" y="434"/>
                    </a:cubicBezTo>
                    <a:cubicBezTo>
                      <a:pt x="737" y="442"/>
                      <a:pt x="745" y="452"/>
                      <a:pt x="758" y="457"/>
                    </a:cubicBezTo>
                    <a:cubicBezTo>
                      <a:pt x="758" y="457"/>
                      <a:pt x="758" y="457"/>
                      <a:pt x="758" y="457"/>
                    </a:cubicBezTo>
                    <a:cubicBezTo>
                      <a:pt x="758" y="457"/>
                      <a:pt x="761" y="458"/>
                      <a:pt x="761" y="458"/>
                    </a:cubicBezTo>
                    <a:cubicBezTo>
                      <a:pt x="761" y="458"/>
                      <a:pt x="761" y="458"/>
                      <a:pt x="761" y="458"/>
                    </a:cubicBezTo>
                    <a:cubicBezTo>
                      <a:pt x="761" y="458"/>
                      <a:pt x="797" y="468"/>
                      <a:pt x="841" y="468"/>
                    </a:cubicBezTo>
                    <a:cubicBezTo>
                      <a:pt x="873" y="468"/>
                      <a:pt x="901" y="463"/>
                      <a:pt x="918" y="458"/>
                    </a:cubicBezTo>
                    <a:cubicBezTo>
                      <a:pt x="917" y="205"/>
                      <a:pt x="712" y="0"/>
                      <a:pt x="459" y="0"/>
                    </a:cubicBezTo>
                    <a:close/>
                  </a:path>
                </a:pathLst>
              </a:custGeom>
              <a:gradFill rotWithShape="1">
                <a:gsLst>
                  <a:gs pos="0">
                    <a:schemeClr val="accent1"/>
                  </a:gs>
                  <a:gs pos="100000">
                    <a:schemeClr val="accent1">
                      <a:gamma/>
                      <a:tint val="64706"/>
                      <a:invGamma/>
                    </a:schemeClr>
                  </a:gs>
                </a:gsLst>
                <a:lin ang="2700000" scaled="1"/>
              </a:gradFill>
              <a:ln w="12700" cap="flat" cmpd="sng">
                <a:solidFill>
                  <a:srgbClr val="F2F2F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a:p>
            </p:txBody>
          </p:sp>
        </p:grpSp>
      </p:grpSp>
      <p:sp>
        <p:nvSpPr>
          <p:cNvPr id="16388" name="TextBox 17"/>
          <p:cNvSpPr txBox="1">
            <a:spLocks noChangeArrowheads="1"/>
          </p:cNvSpPr>
          <p:nvPr/>
        </p:nvSpPr>
        <p:spPr bwMode="auto">
          <a:xfrm>
            <a:off x="5081588" y="2851151"/>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zh-CN" altLang="en-US" b="1"/>
              <a:t>学习过程</a:t>
            </a:r>
          </a:p>
        </p:txBody>
      </p:sp>
      <p:sp>
        <p:nvSpPr>
          <p:cNvPr id="16389" name="TextBox 18"/>
          <p:cNvSpPr txBox="1">
            <a:spLocks noChangeArrowheads="1"/>
          </p:cNvSpPr>
          <p:nvPr/>
        </p:nvSpPr>
        <p:spPr bwMode="auto">
          <a:xfrm>
            <a:off x="5627688" y="4117976"/>
            <a:ext cx="142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zh-CN" altLang="en-US" b="1"/>
              <a:t>学习结果</a:t>
            </a:r>
          </a:p>
        </p:txBody>
      </p:sp>
      <p:sp>
        <p:nvSpPr>
          <p:cNvPr id="16390" name="TextBox 19"/>
          <p:cNvSpPr txBox="1">
            <a:spLocks noChangeArrowheads="1"/>
          </p:cNvSpPr>
          <p:nvPr/>
        </p:nvSpPr>
        <p:spPr bwMode="auto">
          <a:xfrm>
            <a:off x="1882776" y="1484314"/>
            <a:ext cx="2244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zh-CN" altLang="en-US" sz="3200" b="1">
                <a:solidFill>
                  <a:srgbClr val="0070C0"/>
                </a:solidFill>
              </a:rPr>
              <a:t>过程性评价</a:t>
            </a:r>
          </a:p>
        </p:txBody>
      </p:sp>
      <p:sp>
        <p:nvSpPr>
          <p:cNvPr id="16391" name="TextBox 20"/>
          <p:cNvSpPr txBox="1">
            <a:spLocks noChangeArrowheads="1"/>
          </p:cNvSpPr>
          <p:nvPr/>
        </p:nvSpPr>
        <p:spPr bwMode="auto">
          <a:xfrm>
            <a:off x="7993064" y="1638300"/>
            <a:ext cx="2244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zh-CN" altLang="en-US" sz="3200" b="1">
                <a:solidFill>
                  <a:srgbClr val="0070C0"/>
                </a:solidFill>
              </a:rPr>
              <a:t>发展性评价</a:t>
            </a:r>
          </a:p>
        </p:txBody>
      </p:sp>
      <p:sp>
        <p:nvSpPr>
          <p:cNvPr id="16392" name="TextBox 21"/>
          <p:cNvSpPr txBox="1">
            <a:spLocks noChangeArrowheads="1"/>
          </p:cNvSpPr>
          <p:nvPr/>
        </p:nvSpPr>
        <p:spPr bwMode="auto">
          <a:xfrm>
            <a:off x="8064500" y="4941888"/>
            <a:ext cx="19192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zh-CN" altLang="en-US" sz="3200" b="1">
                <a:solidFill>
                  <a:srgbClr val="0070C0"/>
                </a:solidFill>
              </a:rPr>
              <a:t>及时反馈评价结果</a:t>
            </a:r>
          </a:p>
        </p:txBody>
      </p:sp>
      <p:sp>
        <p:nvSpPr>
          <p:cNvPr id="16393" name="TextBox 22"/>
          <p:cNvSpPr txBox="1">
            <a:spLocks noChangeArrowheads="1"/>
          </p:cNvSpPr>
          <p:nvPr/>
        </p:nvSpPr>
        <p:spPr bwMode="auto">
          <a:xfrm>
            <a:off x="1955801" y="5054601"/>
            <a:ext cx="21701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zh-CN" altLang="en-US" sz="3200" b="1">
                <a:solidFill>
                  <a:srgbClr val="0070C0"/>
                </a:solidFill>
              </a:rPr>
              <a:t>融入课程整体评价</a:t>
            </a:r>
          </a:p>
        </p:txBody>
      </p:sp>
      <p:cxnSp>
        <p:nvCxnSpPr>
          <p:cNvPr id="25" name="肘形连接符 24"/>
          <p:cNvCxnSpPr>
            <a:stCxn id="16390" idx="2"/>
          </p:cNvCxnSpPr>
          <p:nvPr/>
        </p:nvCxnSpPr>
        <p:spPr bwMode="auto">
          <a:xfrm rot="16200000" flipH="1">
            <a:off x="3421857" y="1653382"/>
            <a:ext cx="420688" cy="1254125"/>
          </a:xfrm>
          <a:prstGeom prst="bentConnector2">
            <a:avLst/>
          </a:prstGeom>
          <a:ln>
            <a:solidFill>
              <a:schemeClr val="accent1"/>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6395" name="肘形连接符 26"/>
          <p:cNvCxnSpPr>
            <a:cxnSpLocks noChangeShapeType="1"/>
            <a:stCxn id="16391" idx="2"/>
          </p:cNvCxnSpPr>
          <p:nvPr/>
        </p:nvCxnSpPr>
        <p:spPr bwMode="auto">
          <a:xfrm rot="5400000">
            <a:off x="8420894" y="1796257"/>
            <a:ext cx="266700" cy="1122362"/>
          </a:xfrm>
          <a:prstGeom prst="bentConnector2">
            <a:avLst/>
          </a:prstGeom>
          <a:noFill/>
          <a:ln w="9525" algn="ctr">
            <a:solidFill>
              <a:schemeClr val="accent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6" name="肘形连接符 28"/>
          <p:cNvCxnSpPr>
            <a:cxnSpLocks noChangeShapeType="1"/>
            <a:stCxn id="16393" idx="0"/>
          </p:cNvCxnSpPr>
          <p:nvPr/>
        </p:nvCxnSpPr>
        <p:spPr bwMode="auto">
          <a:xfrm rot="5400000" flipH="1" flipV="1">
            <a:off x="3291682" y="4328319"/>
            <a:ext cx="474662" cy="977900"/>
          </a:xfrm>
          <a:prstGeom prst="bentConnector2">
            <a:avLst/>
          </a:prstGeom>
          <a:noFill/>
          <a:ln w="9525" algn="ctr">
            <a:solidFill>
              <a:schemeClr val="accent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7" name="肘形连接符 30"/>
          <p:cNvCxnSpPr>
            <a:cxnSpLocks noChangeShapeType="1"/>
            <a:stCxn id="16392" idx="0"/>
          </p:cNvCxnSpPr>
          <p:nvPr/>
        </p:nvCxnSpPr>
        <p:spPr bwMode="auto">
          <a:xfrm rot="16200000" flipV="1">
            <a:off x="8363744" y="4280694"/>
            <a:ext cx="361950" cy="960438"/>
          </a:xfrm>
          <a:prstGeom prst="bentConnector2">
            <a:avLst/>
          </a:prstGeom>
          <a:noFill/>
          <a:ln w="9525" algn="ctr">
            <a:solidFill>
              <a:schemeClr val="accent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itle 1"/>
          <p:cNvSpPr>
            <a:spLocks noGrp="1" noChangeArrowheads="1"/>
          </p:cNvSpPr>
          <p:nvPr>
            <p:ph type="title"/>
          </p:nvPr>
        </p:nvSpPr>
        <p:spPr>
          <a:xfrm>
            <a:off x="2041794" y="119010"/>
            <a:ext cx="8911687" cy="1280890"/>
          </a:xfrm>
        </p:spPr>
        <p:txBody>
          <a:bodyPr>
            <a:normAutofit/>
          </a:bodyPr>
          <a:lstStyle/>
          <a:p>
            <a:pPr eaLnBrk="1" hangingPunct="1"/>
            <a:r>
              <a:rPr lang="zh-CN" altLang="en-US" sz="4000" dirty="0"/>
              <a:t>学习评价</a:t>
            </a:r>
            <a:endParaRPr lang="en-US" altLang="zh-CN" sz="4000" dirty="0"/>
          </a:p>
        </p:txBody>
      </p:sp>
    </p:spTree>
    <p:extLst>
      <p:ext uri="{BB962C8B-B14F-4D97-AF65-F5344CB8AC3E}">
        <p14:creationId xmlns:p14="http://schemas.microsoft.com/office/powerpoint/2010/main" val="2033144490"/>
      </p:ext>
    </p:extLst>
  </p:cSld>
  <p:clrMapOvr>
    <a:masterClrMapping/>
  </p:clrMapOvr>
  <p:transition spd="slow" advTm="340038"/>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p:txBody>
          <a:bodyPr>
            <a:normAutofit/>
          </a:bodyPr>
          <a:lstStyle/>
          <a:p>
            <a:r>
              <a:rPr lang="zh-CN" altLang="en-US" sz="4000" dirty="0"/>
              <a:t>认证服务</a:t>
            </a:r>
          </a:p>
        </p:txBody>
      </p:sp>
      <p:sp>
        <p:nvSpPr>
          <p:cNvPr id="17411" name="矩形 2"/>
          <p:cNvSpPr>
            <a:spLocks noChangeArrowheads="1"/>
          </p:cNvSpPr>
          <p:nvPr/>
        </p:nvSpPr>
        <p:spPr bwMode="auto">
          <a:xfrm>
            <a:off x="2063750" y="2056358"/>
            <a:ext cx="944086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buFont typeface="Arial" pitchFamily="34" charset="0"/>
              <a:buChar char="•"/>
            </a:pPr>
            <a:r>
              <a:rPr lang="zh-CN" altLang="en-US" sz="2800" dirty="0">
                <a:latin typeface="+mn-ea"/>
                <a:ea typeface="+mn-ea"/>
              </a:rPr>
              <a:t>微课往往仅包含单个知识点，传统的试卷考核形式不适用</a:t>
            </a:r>
            <a:endParaRPr lang="en-US" altLang="zh-CN" sz="2800" dirty="0">
              <a:latin typeface="+mn-ea"/>
              <a:ea typeface="+mn-ea"/>
            </a:endParaRPr>
          </a:p>
          <a:p>
            <a:pPr>
              <a:buFont typeface="Arial" pitchFamily="34" charset="0"/>
              <a:buChar char="•"/>
            </a:pPr>
            <a:endParaRPr lang="en-US" altLang="zh-CN" sz="2800" dirty="0">
              <a:latin typeface="+mn-ea"/>
              <a:ea typeface="+mn-ea"/>
            </a:endParaRPr>
          </a:p>
          <a:p>
            <a:pPr>
              <a:buFont typeface="Arial" pitchFamily="34" charset="0"/>
              <a:buChar char="•"/>
            </a:pPr>
            <a:r>
              <a:rPr lang="zh-CN" altLang="en-US" sz="2800" dirty="0">
                <a:latin typeface="+mn-ea"/>
                <a:ea typeface="+mn-ea"/>
              </a:rPr>
              <a:t>微课应提供专门的、针对移动学习的认证服务</a:t>
            </a:r>
          </a:p>
        </p:txBody>
      </p:sp>
      <p:sp>
        <p:nvSpPr>
          <p:cNvPr id="5" name="圆角矩形 4"/>
          <p:cNvSpPr>
            <a:spLocks noChangeArrowheads="1"/>
          </p:cNvSpPr>
          <p:nvPr/>
        </p:nvSpPr>
        <p:spPr bwMode="auto">
          <a:xfrm>
            <a:off x="1882775" y="4349751"/>
            <a:ext cx="1549400" cy="976313"/>
          </a:xfrm>
          <a:prstGeom prst="roundRect">
            <a:avLst>
              <a:gd name="adj" fmla="val 16667"/>
            </a:avLst>
          </a:prstGeom>
          <a:noFill/>
          <a:ln w="28575" algn="ctr">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zh-CN" altLang="en-US"/>
              <a:t>认证标准</a:t>
            </a:r>
          </a:p>
        </p:txBody>
      </p:sp>
      <p:sp>
        <p:nvSpPr>
          <p:cNvPr id="7" name="圆角矩形 6"/>
          <p:cNvSpPr>
            <a:spLocks noChangeArrowheads="1"/>
          </p:cNvSpPr>
          <p:nvPr/>
        </p:nvSpPr>
        <p:spPr bwMode="auto">
          <a:xfrm>
            <a:off x="3827463" y="4360863"/>
            <a:ext cx="1547812" cy="976312"/>
          </a:xfrm>
          <a:prstGeom prst="roundRect">
            <a:avLst>
              <a:gd name="adj" fmla="val 16667"/>
            </a:avLst>
          </a:prstGeom>
          <a:noFill/>
          <a:ln w="28575" algn="ctr">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zh-CN" altLang="en-US"/>
              <a:t>认证</a:t>
            </a:r>
          </a:p>
        </p:txBody>
      </p:sp>
      <p:sp>
        <p:nvSpPr>
          <p:cNvPr id="8" name="圆角矩形 7"/>
          <p:cNvSpPr>
            <a:spLocks noChangeArrowheads="1"/>
          </p:cNvSpPr>
          <p:nvPr/>
        </p:nvSpPr>
        <p:spPr bwMode="auto">
          <a:xfrm>
            <a:off x="5808664" y="4349751"/>
            <a:ext cx="2447925" cy="976313"/>
          </a:xfrm>
          <a:prstGeom prst="roundRect">
            <a:avLst>
              <a:gd name="adj" fmla="val 16667"/>
            </a:avLst>
          </a:prstGeom>
          <a:noFill/>
          <a:ln w="28575" algn="ctr">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zh-CN" altLang="en-US"/>
              <a:t>颁发认证证书并存入电子学档</a:t>
            </a:r>
          </a:p>
        </p:txBody>
      </p:sp>
      <p:sp>
        <p:nvSpPr>
          <p:cNvPr id="9" name="圆角矩形 8"/>
          <p:cNvSpPr>
            <a:spLocks noChangeArrowheads="1"/>
          </p:cNvSpPr>
          <p:nvPr/>
        </p:nvSpPr>
        <p:spPr bwMode="auto">
          <a:xfrm>
            <a:off x="8686801" y="4332288"/>
            <a:ext cx="1584325" cy="976312"/>
          </a:xfrm>
          <a:prstGeom prst="roundRect">
            <a:avLst>
              <a:gd name="adj" fmla="val 16667"/>
            </a:avLst>
          </a:prstGeom>
          <a:noFill/>
          <a:ln w="28575" algn="ctr">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zh-CN" altLang="en-US"/>
              <a:t>申请高层次认证</a:t>
            </a:r>
          </a:p>
        </p:txBody>
      </p:sp>
      <p:sp>
        <p:nvSpPr>
          <p:cNvPr id="10" name="右箭头 9"/>
          <p:cNvSpPr>
            <a:spLocks noChangeArrowheads="1"/>
          </p:cNvSpPr>
          <p:nvPr/>
        </p:nvSpPr>
        <p:spPr bwMode="auto">
          <a:xfrm>
            <a:off x="3432175" y="4729164"/>
            <a:ext cx="395288" cy="250825"/>
          </a:xfrm>
          <a:prstGeom prst="rightArrow">
            <a:avLst>
              <a:gd name="adj1" fmla="val 50000"/>
              <a:gd name="adj2" fmla="val 502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zh-CN" altLang="en-US"/>
          </a:p>
        </p:txBody>
      </p:sp>
      <p:sp>
        <p:nvSpPr>
          <p:cNvPr id="11" name="右箭头 10"/>
          <p:cNvSpPr>
            <a:spLocks noChangeArrowheads="1"/>
          </p:cNvSpPr>
          <p:nvPr/>
        </p:nvSpPr>
        <p:spPr bwMode="auto">
          <a:xfrm>
            <a:off x="5375275" y="4729163"/>
            <a:ext cx="395288" cy="252412"/>
          </a:xfrm>
          <a:prstGeom prst="rightArrow">
            <a:avLst>
              <a:gd name="adj1" fmla="val 50000"/>
              <a:gd name="adj2" fmla="val 4996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zh-CN" altLang="en-US"/>
          </a:p>
        </p:txBody>
      </p:sp>
      <p:sp>
        <p:nvSpPr>
          <p:cNvPr id="12" name="右箭头 11"/>
          <p:cNvSpPr>
            <a:spLocks noChangeArrowheads="1"/>
          </p:cNvSpPr>
          <p:nvPr/>
        </p:nvSpPr>
        <p:spPr bwMode="auto">
          <a:xfrm>
            <a:off x="8291514" y="4729163"/>
            <a:ext cx="395287" cy="252412"/>
          </a:xfrm>
          <a:prstGeom prst="rightArrow">
            <a:avLst>
              <a:gd name="adj1" fmla="val 50000"/>
              <a:gd name="adj2" fmla="val 4996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zh-CN" altLang="en-US"/>
          </a:p>
        </p:txBody>
      </p:sp>
    </p:spTree>
    <p:custDataLst>
      <p:tags r:id="rId1"/>
    </p:custDataLst>
    <p:extLst>
      <p:ext uri="{BB962C8B-B14F-4D97-AF65-F5344CB8AC3E}">
        <p14:creationId xmlns:p14="http://schemas.microsoft.com/office/powerpoint/2010/main" val="266840417"/>
      </p:ext>
    </p:extLst>
  </p:cSld>
  <p:clrMapOvr>
    <a:masterClrMapping/>
  </p:clrMapOvr>
  <p:transition spd="slow" advTm="553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8" name="Straight Arrow Connector 17"/>
          <p:cNvCxnSpPr>
            <a:cxnSpLocks noChangeShapeType="1"/>
          </p:cNvCxnSpPr>
          <p:nvPr/>
        </p:nvCxnSpPr>
        <p:spPr bwMode="auto">
          <a:xfrm flipV="1">
            <a:off x="6324600" y="1981200"/>
            <a:ext cx="1690688" cy="1676400"/>
          </a:xfrm>
          <a:prstGeom prst="straightConnector1">
            <a:avLst/>
          </a:prstGeom>
          <a:noFill/>
          <a:ln w="57150" cap="rnd">
            <a:solidFill>
              <a:srgbClr val="434343"/>
            </a:solidFill>
            <a:prstDash val="sysDot"/>
            <a:round/>
            <a:headEnd/>
            <a:tailEnd type="stealth" w="lg" len="lg"/>
          </a:ln>
          <a:extLst>
            <a:ext uri="{909E8E84-426E-40DD-AFC4-6F175D3DCCD1}">
              <a14:hiddenFill xmlns:a14="http://schemas.microsoft.com/office/drawing/2010/main">
                <a:noFill/>
              </a14:hiddenFill>
            </a:ext>
          </a:extLst>
        </p:spPr>
      </p:cxnSp>
      <p:cxnSp>
        <p:nvCxnSpPr>
          <p:cNvPr id="34819" name="Straight Arrow Connector 21"/>
          <p:cNvCxnSpPr>
            <a:cxnSpLocks noChangeShapeType="1"/>
          </p:cNvCxnSpPr>
          <p:nvPr/>
        </p:nvCxnSpPr>
        <p:spPr bwMode="auto">
          <a:xfrm flipV="1">
            <a:off x="6491288" y="3228975"/>
            <a:ext cx="1524000" cy="820738"/>
          </a:xfrm>
          <a:prstGeom prst="straightConnector1">
            <a:avLst/>
          </a:prstGeom>
          <a:noFill/>
          <a:ln w="57150" cap="rnd">
            <a:solidFill>
              <a:srgbClr val="434343"/>
            </a:solidFill>
            <a:prstDash val="sysDot"/>
            <a:round/>
            <a:headEnd/>
            <a:tailEnd type="stealth" w="lg" len="lg"/>
          </a:ln>
          <a:extLst>
            <a:ext uri="{909E8E84-426E-40DD-AFC4-6F175D3DCCD1}">
              <a14:hiddenFill xmlns:a14="http://schemas.microsoft.com/office/drawing/2010/main">
                <a:noFill/>
              </a14:hiddenFill>
            </a:ext>
          </a:extLst>
        </p:spPr>
      </p:cxnSp>
      <p:cxnSp>
        <p:nvCxnSpPr>
          <p:cNvPr id="34820" name="Straight Arrow Connector 26"/>
          <p:cNvCxnSpPr>
            <a:cxnSpLocks noChangeShapeType="1"/>
          </p:cNvCxnSpPr>
          <p:nvPr/>
        </p:nvCxnSpPr>
        <p:spPr bwMode="auto">
          <a:xfrm>
            <a:off x="6527801" y="4252913"/>
            <a:ext cx="1508125" cy="304800"/>
          </a:xfrm>
          <a:prstGeom prst="straightConnector1">
            <a:avLst/>
          </a:prstGeom>
          <a:noFill/>
          <a:ln w="57150" cap="rnd">
            <a:solidFill>
              <a:srgbClr val="434343"/>
            </a:solidFill>
            <a:prstDash val="sysDot"/>
            <a:round/>
            <a:headEnd/>
            <a:tailEnd type="stealth" w="lg" len="lg"/>
          </a:ln>
          <a:extLst>
            <a:ext uri="{909E8E84-426E-40DD-AFC4-6F175D3DCCD1}">
              <a14:hiddenFill xmlns:a14="http://schemas.microsoft.com/office/drawing/2010/main">
                <a:noFill/>
              </a14:hiddenFill>
            </a:ext>
          </a:extLst>
        </p:spPr>
      </p:cxnSp>
      <p:cxnSp>
        <p:nvCxnSpPr>
          <p:cNvPr id="34821" name="Straight Arrow Connector 28"/>
          <p:cNvCxnSpPr>
            <a:cxnSpLocks noChangeShapeType="1"/>
          </p:cNvCxnSpPr>
          <p:nvPr/>
        </p:nvCxnSpPr>
        <p:spPr bwMode="auto">
          <a:xfrm>
            <a:off x="6491289" y="4876800"/>
            <a:ext cx="1508125" cy="1066800"/>
          </a:xfrm>
          <a:prstGeom prst="straightConnector1">
            <a:avLst/>
          </a:prstGeom>
          <a:noFill/>
          <a:ln w="57150" cap="rnd">
            <a:solidFill>
              <a:srgbClr val="434343"/>
            </a:solidFill>
            <a:prstDash val="sysDot"/>
            <a:round/>
            <a:headEnd/>
            <a:tailEnd type="stealth" w="lg" len="lg"/>
          </a:ln>
          <a:extLst>
            <a:ext uri="{909E8E84-426E-40DD-AFC4-6F175D3DCCD1}">
              <a14:hiddenFill xmlns:a14="http://schemas.microsoft.com/office/drawing/2010/main">
                <a:noFill/>
              </a14:hiddenFill>
            </a:ext>
          </a:extLst>
        </p:spPr>
      </p:cxnSp>
      <p:sp>
        <p:nvSpPr>
          <p:cNvPr id="34822" name="Rectangle 1"/>
          <p:cNvSpPr>
            <a:spLocks noChangeArrowheads="1"/>
          </p:cNvSpPr>
          <p:nvPr/>
        </p:nvSpPr>
        <p:spPr bwMode="auto">
          <a:xfrm>
            <a:off x="2106177" y="323852"/>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95000"/>
              </a:lnSpc>
            </a:pPr>
            <a:r>
              <a:rPr lang="zh-CN" altLang="zh-CN" sz="4000" b="1" dirty="0">
                <a:latin typeface="+mn-ea"/>
                <a:ea typeface="+mn-ea"/>
              </a:rPr>
              <a:t>微课教学信息描述</a:t>
            </a:r>
            <a:endParaRPr lang="en-US" altLang="zh-CN" dirty="0">
              <a:latin typeface="+mn-ea"/>
              <a:ea typeface="+mn-ea"/>
            </a:endParaRPr>
          </a:p>
        </p:txBody>
      </p:sp>
      <p:pic>
        <p:nvPicPr>
          <p:cNvPr id="34823"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981201"/>
            <a:ext cx="4983163" cy="4138613"/>
          </a:xfrm>
          <a:prstGeom prst="rect">
            <a:avLst/>
          </a:prstGeom>
          <a:solidFill>
            <a:srgbClr val="EDEDED"/>
          </a:solidFill>
          <a:ln w="76200">
            <a:solidFill>
              <a:srgbClr val="434343"/>
            </a:solidFill>
            <a:miter lim="800000"/>
            <a:headEnd/>
            <a:tailEnd/>
          </a:ln>
        </p:spPr>
      </p:pic>
      <p:sp>
        <p:nvSpPr>
          <p:cNvPr id="34824" name="AutoShape 2"/>
          <p:cNvSpPr>
            <a:spLocks noChangeAspect="1" noChangeArrowheads="1"/>
          </p:cNvSpPr>
          <p:nvPr/>
        </p:nvSpPr>
        <p:spPr bwMode="auto">
          <a:xfrm>
            <a:off x="1679575" y="-142875"/>
            <a:ext cx="3048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zh-CN" altLang="en-US">
              <a:solidFill>
                <a:srgbClr val="434343"/>
              </a:solidFill>
              <a:latin typeface="+mn-ea"/>
              <a:ea typeface="+mn-ea"/>
              <a:sym typeface="Franklin Gothic Book" pitchFamily="34" charset="0"/>
            </a:endParaRPr>
          </a:p>
        </p:txBody>
      </p:sp>
      <p:pic>
        <p:nvPicPr>
          <p:cNvPr id="34825"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0863" y="2781301"/>
            <a:ext cx="7747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8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5938" y="1598613"/>
            <a:ext cx="7747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pic>
      <p:pic>
        <p:nvPicPr>
          <p:cNvPr id="34827"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1338" y="4252913"/>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pic>
      <p:pic>
        <p:nvPicPr>
          <p:cNvPr id="34828" name="Picture 19"/>
          <p:cNvPicPr>
            <a:picLocks noChangeAspect="1" noChangeArrowheads="1"/>
          </p:cNvPicPr>
          <p:nvPr/>
        </p:nvPicPr>
        <p:blipFill>
          <a:blip r:embed="rId6">
            <a:extLst>
              <a:ext uri="{28A0092B-C50C-407E-A947-70E740481C1C}">
                <a14:useLocalDpi xmlns:a14="http://schemas.microsoft.com/office/drawing/2010/main" val="0"/>
              </a:ext>
            </a:extLst>
          </a:blip>
          <a:srcRect l="12886"/>
          <a:stretch>
            <a:fillRect/>
          </a:stretch>
        </p:blipFill>
        <p:spPr bwMode="auto">
          <a:xfrm>
            <a:off x="8112125" y="5516563"/>
            <a:ext cx="103028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pic>
      <p:sp>
        <p:nvSpPr>
          <p:cNvPr id="34829" name="矩形 1"/>
          <p:cNvSpPr>
            <a:spLocks noChangeArrowheads="1"/>
          </p:cNvSpPr>
          <p:nvPr/>
        </p:nvSpPr>
        <p:spPr bwMode="auto">
          <a:xfrm>
            <a:off x="8993189" y="1519239"/>
            <a:ext cx="27914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zh-CN" altLang="zh-CN" b="1" dirty="0">
                <a:latin typeface="+mn-ea"/>
                <a:ea typeface="+mn-ea"/>
              </a:rPr>
              <a:t>关键词和标签的自动提取</a:t>
            </a:r>
            <a:endParaRPr lang="zh-CN" altLang="en-US" dirty="0">
              <a:latin typeface="+mn-ea"/>
              <a:ea typeface="+mn-ea"/>
            </a:endParaRPr>
          </a:p>
        </p:txBody>
      </p:sp>
      <p:sp>
        <p:nvSpPr>
          <p:cNvPr id="34830" name="矩形 15"/>
          <p:cNvSpPr>
            <a:spLocks noChangeArrowheads="1"/>
          </p:cNvSpPr>
          <p:nvPr/>
        </p:nvSpPr>
        <p:spPr bwMode="auto">
          <a:xfrm>
            <a:off x="9064626" y="2982914"/>
            <a:ext cx="2791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zh-CN" altLang="zh-CN" b="1" dirty="0">
                <a:latin typeface="+mn-ea"/>
                <a:ea typeface="+mn-ea"/>
              </a:rPr>
              <a:t>自动分类</a:t>
            </a:r>
            <a:endParaRPr lang="zh-CN" altLang="en-US" dirty="0">
              <a:latin typeface="+mn-ea"/>
              <a:ea typeface="+mn-ea"/>
            </a:endParaRPr>
          </a:p>
        </p:txBody>
      </p:sp>
      <p:sp>
        <p:nvSpPr>
          <p:cNvPr id="34831" name="矩形 16"/>
          <p:cNvSpPr>
            <a:spLocks noChangeArrowheads="1"/>
          </p:cNvSpPr>
          <p:nvPr/>
        </p:nvSpPr>
        <p:spPr bwMode="auto">
          <a:xfrm>
            <a:off x="9142414" y="4500563"/>
            <a:ext cx="2791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zh-CN" altLang="zh-CN" b="1">
                <a:latin typeface="+mn-ea"/>
                <a:ea typeface="+mn-ea"/>
              </a:rPr>
              <a:t>语义标记可视化</a:t>
            </a:r>
            <a:endParaRPr lang="zh-CN" altLang="en-US">
              <a:latin typeface="+mn-ea"/>
              <a:ea typeface="+mn-ea"/>
            </a:endParaRPr>
          </a:p>
        </p:txBody>
      </p:sp>
      <p:sp>
        <p:nvSpPr>
          <p:cNvPr id="34832" name="矩形 17"/>
          <p:cNvSpPr>
            <a:spLocks noChangeArrowheads="1"/>
          </p:cNvSpPr>
          <p:nvPr/>
        </p:nvSpPr>
        <p:spPr bwMode="auto">
          <a:xfrm>
            <a:off x="9142414" y="5805489"/>
            <a:ext cx="2791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zh-CN" altLang="zh-CN" b="1">
                <a:latin typeface="+mn-ea"/>
                <a:ea typeface="+mn-ea"/>
              </a:rPr>
              <a:t>关联标记</a:t>
            </a:r>
            <a:endParaRPr lang="zh-CN" altLang="en-US">
              <a:latin typeface="+mn-ea"/>
              <a:ea typeface="+mn-ea"/>
            </a:endParaRPr>
          </a:p>
        </p:txBody>
      </p:sp>
    </p:spTree>
    <p:extLst>
      <p:ext uri="{BB962C8B-B14F-4D97-AF65-F5344CB8AC3E}">
        <p14:creationId xmlns:p14="http://schemas.microsoft.com/office/powerpoint/2010/main" val="1403621826"/>
      </p:ext>
    </p:extLst>
  </p:cSld>
  <p:clrMapOvr>
    <a:masterClrMapping/>
  </p:clrMapOvr>
  <p:transition advTm="7990">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5" descr="http://img001.photo.21cn.com/photos/album/20121206/o/917BCFA3E1E12703A9E55715331EC42F.jpg"/>
          <p:cNvPicPr>
            <a:picLocks noChangeAspect="1" noChangeArrowheads="1"/>
          </p:cNvPicPr>
          <p:nvPr/>
        </p:nvPicPr>
        <p:blipFill>
          <a:blip r:embed="rId2">
            <a:clrChange>
              <a:clrFrom>
                <a:srgbClr val="CCCCCC"/>
              </a:clrFrom>
              <a:clrTo>
                <a:srgbClr val="CCCCCC">
                  <a:alpha val="0"/>
                </a:srgbClr>
              </a:clrTo>
            </a:clrChange>
            <a:extLst>
              <a:ext uri="{28A0092B-C50C-407E-A947-70E740481C1C}">
                <a14:useLocalDpi xmlns:a14="http://schemas.microsoft.com/office/drawing/2010/main" val="0"/>
              </a:ext>
            </a:extLst>
          </a:blip>
          <a:srcRect/>
          <a:stretch>
            <a:fillRect/>
          </a:stretch>
        </p:blipFill>
        <p:spPr bwMode="auto">
          <a:xfrm>
            <a:off x="8184232" y="2996952"/>
            <a:ext cx="3552750" cy="3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a:spLocks noChangeArrowheads="1"/>
          </p:cNvSpPr>
          <p:nvPr/>
        </p:nvSpPr>
        <p:spPr bwMode="auto">
          <a:xfrm>
            <a:off x="839416" y="1490912"/>
            <a:ext cx="1111359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pPr>
            <a:r>
              <a:rPr lang="zh-CN" altLang="en-US" sz="2400" dirty="0">
                <a:latin typeface="微软雅黑" pitchFamily="34" charset="-122"/>
                <a:ea typeface="微软雅黑" pitchFamily="34" charset="-122"/>
              </a:rPr>
              <a:t>微型学习（</a:t>
            </a:r>
            <a:r>
              <a:rPr lang="en-US" altLang="zh-CN" sz="2400" dirty="0" err="1">
                <a:latin typeface="微软雅黑" pitchFamily="34" charset="-122"/>
                <a:ea typeface="微软雅黑" pitchFamily="34" charset="-122"/>
              </a:rPr>
              <a:t>Microlearning</a:t>
            </a:r>
            <a:r>
              <a:rPr lang="zh-CN" altLang="en-US" sz="2400" dirty="0">
                <a:latin typeface="微软雅黑" pitchFamily="34" charset="-122"/>
                <a:ea typeface="微软雅黑" pitchFamily="34" charset="-122"/>
              </a:rPr>
              <a:t>）被看作是新的学习环境下实现非正式学习的一种实用模式。它的出现与学习媒介终端和内容的微型化有着密切的联系。</a:t>
            </a:r>
          </a:p>
        </p:txBody>
      </p:sp>
      <p:sp>
        <p:nvSpPr>
          <p:cNvPr id="36" name="TextBox 35"/>
          <p:cNvSpPr txBox="1">
            <a:spLocks noChangeArrowheads="1"/>
          </p:cNvSpPr>
          <p:nvPr/>
        </p:nvSpPr>
        <p:spPr bwMode="auto">
          <a:xfrm>
            <a:off x="1631504" y="2811700"/>
            <a:ext cx="640871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pPr>
            <a:r>
              <a:rPr lang="zh-CN" altLang="en-US" sz="2400" dirty="0">
                <a:latin typeface="微软雅黑" pitchFamily="34" charset="-122"/>
                <a:ea typeface="微软雅黑" pitchFamily="34" charset="-122"/>
              </a:rPr>
              <a:t>对其更全面的认识是理解其英文原词中“</a:t>
            </a:r>
            <a:r>
              <a:rPr lang="en-US" altLang="zh-CN" sz="2400" dirty="0">
                <a:latin typeface="微软雅黑" pitchFamily="34" charset="-122"/>
                <a:ea typeface="微软雅黑" pitchFamily="34" charset="-122"/>
              </a:rPr>
              <a:t>Micro”</a:t>
            </a:r>
            <a:r>
              <a:rPr lang="zh-CN" altLang="en-US" sz="2400" dirty="0">
                <a:latin typeface="微软雅黑" pitchFamily="34" charset="-122"/>
                <a:ea typeface="微软雅黑" pitchFamily="34" charset="-122"/>
              </a:rPr>
              <a:t>所具有的微、小、轻、快等多个含义，</a:t>
            </a:r>
            <a:r>
              <a:rPr lang="en-US" altLang="zh-CN" sz="2400" dirty="0">
                <a:latin typeface="微软雅黑" pitchFamily="34" charset="-122"/>
                <a:ea typeface="微软雅黑" pitchFamily="34" charset="-122"/>
              </a:rPr>
              <a:t>Micro </a:t>
            </a:r>
            <a:r>
              <a:rPr lang="zh-CN" altLang="en-US" sz="2400" dirty="0">
                <a:latin typeface="微软雅黑" pitchFamily="34" charset="-122"/>
                <a:ea typeface="微软雅黑" pitchFamily="34" charset="-122"/>
              </a:rPr>
              <a:t>既表示学习内容组块的知识含量，也蕴含对这种学习的品性格调特征的</a:t>
            </a:r>
            <a:r>
              <a:rPr lang="zh-CN" altLang="en-US" sz="2400" dirty="0" smtClean="0">
                <a:latin typeface="微软雅黑" pitchFamily="34" charset="-122"/>
                <a:ea typeface="微软雅黑" pitchFamily="34" charset="-122"/>
              </a:rPr>
              <a:t>描述</a:t>
            </a:r>
            <a:endParaRPr lang="en-US" altLang="zh-CN" sz="2400" dirty="0" smtClean="0">
              <a:latin typeface="微软雅黑" pitchFamily="34" charset="-122"/>
              <a:ea typeface="微软雅黑" pitchFamily="34" charset="-122"/>
            </a:endParaRPr>
          </a:p>
          <a:p>
            <a:pPr eaLnBrk="1" hangingPunct="1">
              <a:lnSpc>
                <a:spcPct val="125000"/>
              </a:lnSpc>
            </a:pPr>
            <a:r>
              <a:rPr lang="zh-CN" altLang="en-US" sz="2400" dirty="0" smtClean="0">
                <a:latin typeface="微软雅黑" pitchFamily="34" charset="-122"/>
                <a:ea typeface="微软雅黑" pitchFamily="34" charset="-122"/>
              </a:rPr>
              <a:t>因此</a:t>
            </a:r>
            <a:r>
              <a:rPr lang="zh-CN" altLang="en-US" sz="2400" dirty="0">
                <a:latin typeface="微软雅黑" pitchFamily="34" charset="-122"/>
                <a:ea typeface="微软雅黑" pitchFamily="34" charset="-122"/>
              </a:rPr>
              <a:t>微型学习也被描述为通过轻便的学习媒体设备轻易地获取、存储、生产和流通微小的学习组块，并在轻松的心态中获得一种轻快的乃至附有一定娱乐性的学习体验</a:t>
            </a:r>
          </a:p>
        </p:txBody>
      </p:sp>
      <p:sp>
        <p:nvSpPr>
          <p:cNvPr id="15" name="标题 14"/>
          <p:cNvSpPr>
            <a:spLocks noGrp="1"/>
          </p:cNvSpPr>
          <p:nvPr>
            <p:ph type="title"/>
          </p:nvPr>
        </p:nvSpPr>
        <p:spPr/>
        <p:txBody>
          <a:bodyPr>
            <a:normAutofit/>
          </a:bodyPr>
          <a:lstStyle/>
          <a:p>
            <a:r>
              <a:rPr lang="zh-CN" altLang="en-US" dirty="0">
                <a:latin typeface="微软雅黑" pitchFamily="34" charset="-122"/>
                <a:ea typeface="微软雅黑" pitchFamily="34" charset="-122"/>
              </a:rPr>
              <a:t>微型学习</a:t>
            </a:r>
            <a:r>
              <a:rPr lang="zh-CN" altLang="en-US" dirty="0" smtClean="0">
                <a:solidFill>
                  <a:srgbClr val="00B0F0"/>
                </a:solidFill>
                <a:latin typeface="微软雅黑" pitchFamily="34" charset="-122"/>
                <a:ea typeface="微软雅黑" pitchFamily="34" charset="-122"/>
              </a:rPr>
              <a:t>理念</a:t>
            </a:r>
            <a:endParaRPr lang="zh-CN" altLang="en-US" dirty="0"/>
          </a:p>
        </p:txBody>
      </p:sp>
    </p:spTree>
    <p:extLst>
      <p:ext uri="{BB962C8B-B14F-4D97-AF65-F5344CB8AC3E}">
        <p14:creationId xmlns:p14="http://schemas.microsoft.com/office/powerpoint/2010/main" val="41829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a:off x="3261161" y="4365104"/>
            <a:ext cx="1570863" cy="1295992"/>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25058" y="5085184"/>
            <a:ext cx="976355" cy="1368000"/>
          </a:xfrm>
          <a:prstGeom prst="roundRect">
            <a:avLst>
              <a:gd name="adj" fmla="val 8594"/>
            </a:avLst>
          </a:prstGeom>
          <a:solidFill>
            <a:srgbClr val="FFFFFF">
              <a:shade val="85000"/>
            </a:srgbClr>
          </a:solidFill>
          <a:ln>
            <a:noFill/>
          </a:ln>
          <a:effectLst/>
          <a:extLst/>
        </p:spPr>
      </p:pic>
      <p:grpSp>
        <p:nvGrpSpPr>
          <p:cNvPr id="16" name="组合 15"/>
          <p:cNvGrpSpPr/>
          <p:nvPr/>
        </p:nvGrpSpPr>
        <p:grpSpPr>
          <a:xfrm>
            <a:off x="3333194" y="1490752"/>
            <a:ext cx="1754695" cy="2226281"/>
            <a:chOff x="1593160" y="1340768"/>
            <a:chExt cx="1754695" cy="2226281"/>
          </a:xfrm>
        </p:grpSpPr>
        <p:cxnSp>
          <p:nvCxnSpPr>
            <p:cNvPr id="28" name="直接连接符 27"/>
            <p:cNvCxnSpPr/>
            <p:nvPr/>
          </p:nvCxnSpPr>
          <p:spPr>
            <a:xfrm flipV="1">
              <a:off x="1593160" y="2420888"/>
              <a:ext cx="991216" cy="1146161"/>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71500" y="1340768"/>
              <a:ext cx="976355" cy="1368000"/>
            </a:xfrm>
            <a:prstGeom prst="roundRect">
              <a:avLst>
                <a:gd name="adj" fmla="val 8594"/>
              </a:avLst>
            </a:prstGeom>
            <a:solidFill>
              <a:srgbClr val="FFFFFF">
                <a:shade val="85000"/>
              </a:srgbClr>
            </a:solidFill>
            <a:ln>
              <a:noFill/>
            </a:ln>
            <a:effectLst/>
            <a:extLst/>
          </p:spPr>
        </p:pic>
      </p:grpSp>
      <p:cxnSp>
        <p:nvCxnSpPr>
          <p:cNvPr id="30" name="直接连接符 29"/>
          <p:cNvCxnSpPr/>
          <p:nvPr/>
        </p:nvCxnSpPr>
        <p:spPr>
          <a:xfrm>
            <a:off x="3405160" y="4077072"/>
            <a:ext cx="1765216"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00095" y="3285136"/>
            <a:ext cx="1015898" cy="1368000"/>
          </a:xfrm>
          <a:prstGeom prst="roundRect">
            <a:avLst>
              <a:gd name="adj" fmla="val 8594"/>
            </a:avLst>
          </a:prstGeom>
          <a:solidFill>
            <a:srgbClr val="FFFFFF">
              <a:shade val="85000"/>
            </a:srgbClr>
          </a:solidFill>
          <a:ln>
            <a:noFill/>
          </a:ln>
          <a:effectLst/>
          <a:extLst/>
        </p:spPr>
      </p:pic>
      <p:sp>
        <p:nvSpPr>
          <p:cNvPr id="15" name="圆角矩形 14"/>
          <p:cNvSpPr/>
          <p:nvPr/>
        </p:nvSpPr>
        <p:spPr>
          <a:xfrm>
            <a:off x="2222088" y="3429000"/>
            <a:ext cx="1296144" cy="1296144"/>
          </a:xfrm>
          <a:prstGeom prst="roundRect">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a:r>
              <a:rPr lang="zh-CN" altLang="en-US" sz="3200" kern="0" dirty="0">
                <a:solidFill>
                  <a:sysClr val="window" lastClr="FFFFFF"/>
                </a:solidFill>
                <a:latin typeface="Impact" pitchFamily="34" charset="0"/>
                <a:ea typeface="微软雅黑" pitchFamily="34" charset="-122"/>
              </a:rPr>
              <a:t>微型学习</a:t>
            </a:r>
            <a:endParaRPr lang="en-US" sz="3200" kern="0" dirty="0">
              <a:solidFill>
                <a:sysClr val="window" lastClr="FFFFFF"/>
              </a:solidFill>
              <a:latin typeface="Impact" pitchFamily="34" charset="0"/>
              <a:ea typeface="微软雅黑" pitchFamily="34" charset="-122"/>
            </a:endParaRPr>
          </a:p>
        </p:txBody>
      </p:sp>
      <p:grpSp>
        <p:nvGrpSpPr>
          <p:cNvPr id="20" name="组合 19"/>
          <p:cNvGrpSpPr/>
          <p:nvPr/>
        </p:nvGrpSpPr>
        <p:grpSpPr>
          <a:xfrm>
            <a:off x="5448654" y="1268760"/>
            <a:ext cx="6407986" cy="1335053"/>
            <a:chOff x="4020697" y="1578278"/>
            <a:chExt cx="3215600" cy="1335053"/>
          </a:xfrm>
        </p:grpSpPr>
        <p:sp>
          <p:nvSpPr>
            <p:cNvPr id="99" name="TextBox 98"/>
            <p:cNvSpPr txBox="1">
              <a:spLocks noChangeArrowheads="1"/>
            </p:cNvSpPr>
            <p:nvPr/>
          </p:nvSpPr>
          <p:spPr bwMode="auto">
            <a:xfrm flipH="1">
              <a:off x="4020697" y="1897668"/>
              <a:ext cx="3215600" cy="1015663"/>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2000" kern="0" dirty="0">
                  <a:latin typeface="微软雅黑" pitchFamily="34" charset="-122"/>
                  <a:ea typeface="微软雅黑" pitchFamily="34" charset="-122"/>
                </a:rPr>
                <a:t>Theo Hug </a:t>
              </a:r>
              <a:r>
                <a:rPr lang="zh-CN" altLang="en-US" sz="2000" kern="0" dirty="0">
                  <a:latin typeface="微软雅黑" pitchFamily="34" charset="-122"/>
                  <a:ea typeface="微软雅黑" pitchFamily="34" charset="-122"/>
                </a:rPr>
                <a:t>是较早界定微型学习概念的学者之一</a:t>
              </a:r>
              <a:r>
                <a:rPr lang="en-US" altLang="zh-CN" sz="2000" kern="0" dirty="0">
                  <a:latin typeface="微软雅黑" pitchFamily="34" charset="-122"/>
                  <a:ea typeface="微软雅黑" pitchFamily="34" charset="-122"/>
                </a:rPr>
                <a:t>, </a:t>
              </a:r>
              <a:r>
                <a:rPr lang="zh-CN" altLang="en-US" sz="2000" kern="0" dirty="0">
                  <a:latin typeface="微软雅黑" pitchFamily="34" charset="-122"/>
                  <a:ea typeface="微软雅黑" pitchFamily="34" charset="-122"/>
                </a:rPr>
                <a:t>他认为“微型学习是处理比较小的学习单元并且聚焦于时间较短的学习活动”</a:t>
              </a:r>
            </a:p>
          </p:txBody>
        </p:sp>
        <p:sp>
          <p:nvSpPr>
            <p:cNvPr id="110" name="TextBox 11"/>
            <p:cNvSpPr txBox="1">
              <a:spLocks noChangeArrowheads="1"/>
            </p:cNvSpPr>
            <p:nvPr/>
          </p:nvSpPr>
          <p:spPr bwMode="auto">
            <a:xfrm flipH="1">
              <a:off x="4023803" y="1578278"/>
              <a:ext cx="2033522" cy="461665"/>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2400" b="1" kern="0" dirty="0">
                  <a:solidFill>
                    <a:srgbClr val="00B0F0"/>
                  </a:solidFill>
                  <a:latin typeface="微软雅黑" pitchFamily="34" charset="-122"/>
                  <a:ea typeface="微软雅黑" pitchFamily="34" charset="-122"/>
                </a:rPr>
                <a:t>Theo Hug </a:t>
              </a:r>
            </a:p>
          </p:txBody>
        </p:sp>
      </p:grpSp>
      <p:cxnSp>
        <p:nvCxnSpPr>
          <p:cNvPr id="116" name="直接连接符 115"/>
          <p:cNvCxnSpPr/>
          <p:nvPr/>
        </p:nvCxnSpPr>
        <p:spPr>
          <a:xfrm flipH="1">
            <a:off x="4871864" y="2636912"/>
            <a:ext cx="4587360"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40" name="组合 139"/>
          <p:cNvGrpSpPr/>
          <p:nvPr/>
        </p:nvGrpSpPr>
        <p:grpSpPr>
          <a:xfrm>
            <a:off x="6312024" y="3140968"/>
            <a:ext cx="5807968" cy="1642248"/>
            <a:chOff x="4020697" y="1671772"/>
            <a:chExt cx="3215600" cy="1642248"/>
          </a:xfrm>
        </p:grpSpPr>
        <p:sp>
          <p:nvSpPr>
            <p:cNvPr id="141" name="TextBox 140"/>
            <p:cNvSpPr txBox="1">
              <a:spLocks noChangeArrowheads="1"/>
            </p:cNvSpPr>
            <p:nvPr/>
          </p:nvSpPr>
          <p:spPr bwMode="auto">
            <a:xfrm flipH="1">
              <a:off x="4020697" y="1990581"/>
              <a:ext cx="3215600" cy="1323439"/>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2000" kern="0" dirty="0">
                  <a:latin typeface="微软雅黑" pitchFamily="34" charset="-122"/>
                  <a:ea typeface="微软雅黑" pitchFamily="34" charset="-122"/>
                </a:rPr>
                <a:t>Peter A. </a:t>
              </a:r>
              <a:r>
                <a:rPr lang="en-US" altLang="zh-CN" sz="2000" kern="0" dirty="0" err="1">
                  <a:latin typeface="微软雅黑" pitchFamily="34" charset="-122"/>
                  <a:ea typeface="微软雅黑" pitchFamily="34" charset="-122"/>
                </a:rPr>
                <a:t>Bruck</a:t>
              </a:r>
              <a:r>
                <a:rPr lang="en-US" altLang="zh-CN" sz="2000" kern="0" dirty="0">
                  <a:latin typeface="微软雅黑" pitchFamily="34" charset="-122"/>
                  <a:ea typeface="微软雅黑" pitchFamily="34" charset="-122"/>
                </a:rPr>
                <a:t> </a:t>
              </a:r>
              <a:r>
                <a:rPr lang="zh-CN" altLang="en-US" sz="2000" kern="0" dirty="0">
                  <a:latin typeface="微软雅黑" pitchFamily="34" charset="-122"/>
                  <a:ea typeface="微软雅黑" pitchFamily="34" charset="-122"/>
                </a:rPr>
                <a:t>把微型学习解释为“把知识分解为小的松散的但相互关联的学习单元，并且是在人们日常交流和工作中就可以进行学习的活动”。</a:t>
              </a:r>
            </a:p>
          </p:txBody>
        </p:sp>
        <p:sp>
          <p:nvSpPr>
            <p:cNvPr id="142" name="TextBox 11"/>
            <p:cNvSpPr txBox="1">
              <a:spLocks noChangeArrowheads="1"/>
            </p:cNvSpPr>
            <p:nvPr/>
          </p:nvSpPr>
          <p:spPr bwMode="auto">
            <a:xfrm flipH="1">
              <a:off x="4023803" y="1671772"/>
              <a:ext cx="2033522" cy="461665"/>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2400" b="1" kern="0" dirty="0">
                  <a:solidFill>
                    <a:srgbClr val="00B0F0"/>
                  </a:solidFill>
                  <a:latin typeface="微软雅黑" pitchFamily="34" charset="-122"/>
                  <a:ea typeface="微软雅黑" pitchFamily="34" charset="-122"/>
                </a:rPr>
                <a:t>Peter A. </a:t>
              </a:r>
              <a:r>
                <a:rPr lang="en-US" altLang="zh-CN" sz="2400" b="1" kern="0" dirty="0" err="1">
                  <a:solidFill>
                    <a:srgbClr val="00B0F0"/>
                  </a:solidFill>
                  <a:latin typeface="微软雅黑" pitchFamily="34" charset="-122"/>
                  <a:ea typeface="微软雅黑" pitchFamily="34" charset="-122"/>
                </a:rPr>
                <a:t>Bruck</a:t>
              </a:r>
              <a:r>
                <a:rPr lang="en-US" altLang="zh-CN" sz="2400" b="1" kern="0" dirty="0">
                  <a:solidFill>
                    <a:srgbClr val="00B0F0"/>
                  </a:solidFill>
                  <a:latin typeface="微软雅黑" pitchFamily="34" charset="-122"/>
                  <a:ea typeface="微软雅黑" pitchFamily="34" charset="-122"/>
                </a:rPr>
                <a:t> </a:t>
              </a:r>
            </a:p>
          </p:txBody>
        </p:sp>
      </p:grpSp>
      <p:cxnSp>
        <p:nvCxnSpPr>
          <p:cNvPr id="143" name="直接连接符 142"/>
          <p:cNvCxnSpPr/>
          <p:nvPr/>
        </p:nvCxnSpPr>
        <p:spPr>
          <a:xfrm flipH="1">
            <a:off x="5642507" y="4509120"/>
            <a:ext cx="4587360"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45" name="组合 144"/>
          <p:cNvGrpSpPr/>
          <p:nvPr/>
        </p:nvGrpSpPr>
        <p:grpSpPr>
          <a:xfrm>
            <a:off x="5735960" y="5229200"/>
            <a:ext cx="6552728" cy="1642829"/>
            <a:chOff x="4020697" y="1578278"/>
            <a:chExt cx="3215600" cy="1642829"/>
          </a:xfrm>
        </p:grpSpPr>
        <p:sp>
          <p:nvSpPr>
            <p:cNvPr id="146" name="TextBox 145"/>
            <p:cNvSpPr txBox="1">
              <a:spLocks noChangeArrowheads="1"/>
            </p:cNvSpPr>
            <p:nvPr/>
          </p:nvSpPr>
          <p:spPr bwMode="auto">
            <a:xfrm flipH="1">
              <a:off x="4020697" y="1897668"/>
              <a:ext cx="3215600" cy="1323439"/>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2000" kern="0" dirty="0">
                  <a:latin typeface="微软雅黑" pitchFamily="34" charset="-122"/>
                  <a:ea typeface="微软雅黑" pitchFamily="34" charset="-122"/>
                </a:rPr>
                <a:t>Martin Lindner </a:t>
              </a:r>
              <a:r>
                <a:rPr lang="zh-CN" altLang="en-US" sz="2000" kern="0" dirty="0">
                  <a:latin typeface="微软雅黑" pitchFamily="34" charset="-122"/>
                  <a:ea typeface="微软雅黑" pitchFamily="34" charset="-122"/>
                </a:rPr>
                <a:t>给微型学习的定义是：是一种存在于新媒介生态系统中，基于微型内容和微型媒体的新型学习。</a:t>
              </a:r>
            </a:p>
          </p:txBody>
        </p:sp>
        <p:sp>
          <p:nvSpPr>
            <p:cNvPr id="147" name="TextBox 11"/>
            <p:cNvSpPr txBox="1">
              <a:spLocks noChangeArrowheads="1"/>
            </p:cNvSpPr>
            <p:nvPr/>
          </p:nvSpPr>
          <p:spPr bwMode="auto">
            <a:xfrm flipH="1">
              <a:off x="4023803" y="1578278"/>
              <a:ext cx="2033522" cy="830997"/>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2400" b="1" kern="0" dirty="0">
                  <a:solidFill>
                    <a:srgbClr val="00B0F0"/>
                  </a:solidFill>
                  <a:latin typeface="微软雅黑" pitchFamily="34" charset="-122"/>
                  <a:ea typeface="微软雅黑" pitchFamily="34" charset="-122"/>
                </a:rPr>
                <a:t>Martin Lindner </a:t>
              </a:r>
            </a:p>
          </p:txBody>
        </p:sp>
      </p:grpSp>
      <p:cxnSp>
        <p:nvCxnSpPr>
          <p:cNvPr id="148" name="直接连接符 147"/>
          <p:cNvCxnSpPr/>
          <p:nvPr/>
        </p:nvCxnSpPr>
        <p:spPr>
          <a:xfrm flipH="1">
            <a:off x="5519936" y="6309320"/>
            <a:ext cx="4587360"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1" name="标题 20"/>
          <p:cNvSpPr>
            <a:spLocks noGrp="1"/>
          </p:cNvSpPr>
          <p:nvPr>
            <p:ph type="title"/>
          </p:nvPr>
        </p:nvSpPr>
        <p:spPr>
          <a:xfrm>
            <a:off x="2222088" y="544246"/>
            <a:ext cx="8911687" cy="1280890"/>
          </a:xfrm>
        </p:spPr>
        <p:txBody>
          <a:bodyPr/>
          <a:lstStyle/>
          <a:p>
            <a:r>
              <a:rPr lang="zh-CN" altLang="en-US" dirty="0" smtClean="0"/>
              <a:t>微型学习的概念</a:t>
            </a:r>
            <a:endParaRPr lang="zh-CN" altLang="en-US" dirty="0"/>
          </a:p>
        </p:txBody>
      </p:sp>
    </p:spTree>
    <p:extLst>
      <p:ext uri="{BB962C8B-B14F-4D97-AF65-F5344CB8AC3E}">
        <p14:creationId xmlns:p14="http://schemas.microsoft.com/office/powerpoint/2010/main" val="74599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 Box 44"/>
          <p:cNvSpPr txBox="1">
            <a:spLocks noChangeArrowheads="1"/>
          </p:cNvSpPr>
          <p:nvPr/>
        </p:nvSpPr>
        <p:spPr bwMode="auto">
          <a:xfrm>
            <a:off x="1114185" y="1309176"/>
            <a:ext cx="10729192" cy="125572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20725" eaLnBrk="0" hangingPunct="0">
              <a:defRPr sz="1600">
                <a:solidFill>
                  <a:schemeClr val="tx1"/>
                </a:solidFill>
                <a:latin typeface="Arial" pitchFamily="34" charset="0"/>
                <a:ea typeface="宋体" pitchFamily="2" charset="-122"/>
              </a:defRPr>
            </a:lvl1pPr>
            <a:lvl2pPr defTabSz="720725" eaLnBrk="0" hangingPunct="0">
              <a:defRPr sz="1600">
                <a:solidFill>
                  <a:schemeClr val="tx1"/>
                </a:solidFill>
                <a:latin typeface="Arial" pitchFamily="34" charset="0"/>
                <a:ea typeface="宋体" pitchFamily="2" charset="-122"/>
              </a:defRPr>
            </a:lvl2pPr>
            <a:lvl3pPr defTabSz="720725" eaLnBrk="0" hangingPunct="0">
              <a:defRPr sz="1600">
                <a:solidFill>
                  <a:schemeClr val="tx1"/>
                </a:solidFill>
                <a:latin typeface="Arial" pitchFamily="34" charset="0"/>
                <a:ea typeface="宋体" pitchFamily="2" charset="-122"/>
              </a:defRPr>
            </a:lvl3pPr>
            <a:lvl4pPr defTabSz="720725" eaLnBrk="0" hangingPunct="0">
              <a:defRPr sz="1600">
                <a:solidFill>
                  <a:schemeClr val="tx1"/>
                </a:solidFill>
                <a:latin typeface="Arial" pitchFamily="34" charset="0"/>
                <a:ea typeface="宋体" pitchFamily="2" charset="-122"/>
              </a:defRPr>
            </a:lvl4pPr>
            <a:lvl5pPr defTabSz="720725" eaLnBrk="0" hangingPunct="0">
              <a:defRPr sz="1600">
                <a:solidFill>
                  <a:schemeClr val="tx1"/>
                </a:solidFill>
                <a:latin typeface="Arial" pitchFamily="34" charset="0"/>
                <a:ea typeface="宋体" pitchFamily="2" charset="-122"/>
              </a:defRPr>
            </a:lvl5pPr>
            <a:lvl6pPr defTabSz="720725" eaLnBrk="0" fontAlgn="base" hangingPunct="0">
              <a:spcBef>
                <a:spcPct val="0"/>
              </a:spcBef>
              <a:spcAft>
                <a:spcPct val="0"/>
              </a:spcAft>
              <a:defRPr sz="1600">
                <a:solidFill>
                  <a:schemeClr val="tx1"/>
                </a:solidFill>
                <a:latin typeface="Arial" pitchFamily="34" charset="0"/>
                <a:ea typeface="宋体" pitchFamily="2" charset="-122"/>
              </a:defRPr>
            </a:lvl6pPr>
            <a:lvl7pPr defTabSz="720725" eaLnBrk="0" fontAlgn="base" hangingPunct="0">
              <a:spcBef>
                <a:spcPct val="0"/>
              </a:spcBef>
              <a:spcAft>
                <a:spcPct val="0"/>
              </a:spcAft>
              <a:defRPr sz="1600">
                <a:solidFill>
                  <a:schemeClr val="tx1"/>
                </a:solidFill>
                <a:latin typeface="Arial" pitchFamily="34" charset="0"/>
                <a:ea typeface="宋体" pitchFamily="2" charset="-122"/>
              </a:defRPr>
            </a:lvl7pPr>
            <a:lvl8pPr defTabSz="720725" eaLnBrk="0" fontAlgn="base" hangingPunct="0">
              <a:spcBef>
                <a:spcPct val="0"/>
              </a:spcBef>
              <a:spcAft>
                <a:spcPct val="0"/>
              </a:spcAft>
              <a:defRPr sz="1600">
                <a:solidFill>
                  <a:schemeClr val="tx1"/>
                </a:solidFill>
                <a:latin typeface="Arial" pitchFamily="34" charset="0"/>
                <a:ea typeface="宋体" pitchFamily="2" charset="-122"/>
              </a:defRPr>
            </a:lvl8pPr>
            <a:lvl9pPr defTabSz="720725" eaLnBrk="0" fontAlgn="base" hangingPunct="0">
              <a:spcBef>
                <a:spcPct val="0"/>
              </a:spcBef>
              <a:spcAft>
                <a:spcPct val="0"/>
              </a:spcAft>
              <a:defRPr sz="1600">
                <a:solidFill>
                  <a:schemeClr val="tx1"/>
                </a:solidFill>
                <a:latin typeface="Arial" pitchFamily="34" charset="0"/>
                <a:ea typeface="宋体" pitchFamily="2" charset="-122"/>
              </a:defRPr>
            </a:lvl9pPr>
          </a:lstStyle>
          <a:p>
            <a:pPr indent="457200" eaLnBrk="1" hangingPunct="1">
              <a:lnSpc>
                <a:spcPct val="135000"/>
              </a:lnSpc>
            </a:pPr>
            <a:r>
              <a:rPr lang="zh-CN" altLang="en-US" sz="2800" b="1" dirty="0">
                <a:solidFill>
                  <a:srgbClr val="00B0F0"/>
                </a:solidFill>
                <a:latin typeface="微软雅黑" pitchFamily="34" charset="-122"/>
                <a:ea typeface="微软雅黑" pitchFamily="34" charset="-122"/>
              </a:rPr>
              <a:t>学习的技术媒介环境变化是微型学习得以实现并发展的物质基础。</a:t>
            </a:r>
          </a:p>
          <a:p>
            <a:pPr indent="457200" eaLnBrk="1" hangingPunct="1">
              <a:lnSpc>
                <a:spcPct val="135000"/>
              </a:lnSpc>
            </a:pPr>
            <a:endParaRPr lang="en-US" altLang="zh-CN" sz="2800" dirty="0">
              <a:solidFill>
                <a:schemeClr val="bg1">
                  <a:lumMod val="50000"/>
                </a:schemeClr>
              </a:solidFill>
              <a:latin typeface="微软雅黑" pitchFamily="34" charset="-122"/>
              <a:ea typeface="微软雅黑" pitchFamily="34" charset="-122"/>
            </a:endParaRPr>
          </a:p>
        </p:txBody>
      </p:sp>
      <p:sp>
        <p:nvSpPr>
          <p:cNvPr id="120" name="Text Box 44"/>
          <p:cNvSpPr txBox="1">
            <a:spLocks noChangeArrowheads="1"/>
          </p:cNvSpPr>
          <p:nvPr/>
        </p:nvSpPr>
        <p:spPr bwMode="auto">
          <a:xfrm>
            <a:off x="2567608" y="1957248"/>
            <a:ext cx="8595478" cy="125572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20725" eaLnBrk="0" hangingPunct="0">
              <a:defRPr sz="1600">
                <a:solidFill>
                  <a:schemeClr val="tx1"/>
                </a:solidFill>
                <a:latin typeface="Arial" pitchFamily="34" charset="0"/>
                <a:ea typeface="宋体" pitchFamily="2" charset="-122"/>
              </a:defRPr>
            </a:lvl1pPr>
            <a:lvl2pPr defTabSz="720725" eaLnBrk="0" hangingPunct="0">
              <a:defRPr sz="1600">
                <a:solidFill>
                  <a:schemeClr val="tx1"/>
                </a:solidFill>
                <a:latin typeface="Arial" pitchFamily="34" charset="0"/>
                <a:ea typeface="宋体" pitchFamily="2" charset="-122"/>
              </a:defRPr>
            </a:lvl2pPr>
            <a:lvl3pPr defTabSz="720725" eaLnBrk="0" hangingPunct="0">
              <a:defRPr sz="1600">
                <a:solidFill>
                  <a:schemeClr val="tx1"/>
                </a:solidFill>
                <a:latin typeface="Arial" pitchFamily="34" charset="0"/>
                <a:ea typeface="宋体" pitchFamily="2" charset="-122"/>
              </a:defRPr>
            </a:lvl3pPr>
            <a:lvl4pPr defTabSz="720725" eaLnBrk="0" hangingPunct="0">
              <a:defRPr sz="1600">
                <a:solidFill>
                  <a:schemeClr val="tx1"/>
                </a:solidFill>
                <a:latin typeface="Arial" pitchFamily="34" charset="0"/>
                <a:ea typeface="宋体" pitchFamily="2" charset="-122"/>
              </a:defRPr>
            </a:lvl4pPr>
            <a:lvl5pPr defTabSz="720725" eaLnBrk="0" hangingPunct="0">
              <a:defRPr sz="1600">
                <a:solidFill>
                  <a:schemeClr val="tx1"/>
                </a:solidFill>
                <a:latin typeface="Arial" pitchFamily="34" charset="0"/>
                <a:ea typeface="宋体" pitchFamily="2" charset="-122"/>
              </a:defRPr>
            </a:lvl5pPr>
            <a:lvl6pPr defTabSz="720725" eaLnBrk="0" fontAlgn="base" hangingPunct="0">
              <a:spcBef>
                <a:spcPct val="0"/>
              </a:spcBef>
              <a:spcAft>
                <a:spcPct val="0"/>
              </a:spcAft>
              <a:defRPr sz="1600">
                <a:solidFill>
                  <a:schemeClr val="tx1"/>
                </a:solidFill>
                <a:latin typeface="Arial" pitchFamily="34" charset="0"/>
                <a:ea typeface="宋体" pitchFamily="2" charset="-122"/>
              </a:defRPr>
            </a:lvl6pPr>
            <a:lvl7pPr defTabSz="720725" eaLnBrk="0" fontAlgn="base" hangingPunct="0">
              <a:spcBef>
                <a:spcPct val="0"/>
              </a:spcBef>
              <a:spcAft>
                <a:spcPct val="0"/>
              </a:spcAft>
              <a:defRPr sz="1600">
                <a:solidFill>
                  <a:schemeClr val="tx1"/>
                </a:solidFill>
                <a:latin typeface="Arial" pitchFamily="34" charset="0"/>
                <a:ea typeface="宋体" pitchFamily="2" charset="-122"/>
              </a:defRPr>
            </a:lvl7pPr>
            <a:lvl8pPr defTabSz="720725" eaLnBrk="0" fontAlgn="base" hangingPunct="0">
              <a:spcBef>
                <a:spcPct val="0"/>
              </a:spcBef>
              <a:spcAft>
                <a:spcPct val="0"/>
              </a:spcAft>
              <a:defRPr sz="1600">
                <a:solidFill>
                  <a:schemeClr val="tx1"/>
                </a:solidFill>
                <a:latin typeface="Arial" pitchFamily="34" charset="0"/>
                <a:ea typeface="宋体" pitchFamily="2" charset="-122"/>
              </a:defRPr>
            </a:lvl8pPr>
            <a:lvl9pPr defTabSz="720725" eaLnBrk="0" fontAlgn="base" hangingPunct="0">
              <a:spcBef>
                <a:spcPct val="0"/>
              </a:spcBef>
              <a:spcAft>
                <a:spcPct val="0"/>
              </a:spcAft>
              <a:defRPr sz="1600">
                <a:solidFill>
                  <a:schemeClr val="tx1"/>
                </a:solidFill>
                <a:latin typeface="Arial" pitchFamily="34" charset="0"/>
                <a:ea typeface="宋体" pitchFamily="2" charset="-122"/>
              </a:defRPr>
            </a:lvl9pPr>
          </a:lstStyle>
          <a:p>
            <a:pPr indent="457200" eaLnBrk="1" hangingPunct="1">
              <a:lnSpc>
                <a:spcPct val="135000"/>
              </a:lnSpc>
            </a:pPr>
            <a:r>
              <a:rPr lang="zh-CN" altLang="en-US" sz="2800" dirty="0">
                <a:latin typeface="微软雅黑" pitchFamily="34" charset="-122"/>
                <a:ea typeface="微软雅黑" pitchFamily="34" charset="-122"/>
              </a:rPr>
              <a:t>首先是媒介终端设备的微型化。</a:t>
            </a:r>
          </a:p>
          <a:p>
            <a:pPr indent="457200" eaLnBrk="1" hangingPunct="1">
              <a:lnSpc>
                <a:spcPct val="135000"/>
              </a:lnSpc>
            </a:pPr>
            <a:r>
              <a:rPr lang="zh-CN" altLang="en-US" sz="2800" dirty="0">
                <a:latin typeface="微软雅黑" pitchFamily="34" charset="-122"/>
                <a:ea typeface="微软雅黑" pitchFamily="34" charset="-122"/>
              </a:rPr>
              <a:t>其次微内容的大量出现。</a:t>
            </a:r>
          </a:p>
        </p:txBody>
      </p:sp>
      <p:pic>
        <p:nvPicPr>
          <p:cNvPr id="121" name="Picture 7" descr="http://17weibo.china.com/img/1.0/weiboIndexLeft.jpg"/>
          <p:cNvPicPr>
            <a:picLocks noChangeAspect="1" noChangeArrowheads="1"/>
          </p:cNvPicPr>
          <p:nvPr/>
        </p:nvPicPr>
        <p:blipFill rotWithShape="1">
          <a:blip r:embed="rId3">
            <a:extLst>
              <a:ext uri="{28A0092B-C50C-407E-A947-70E740481C1C}">
                <a14:useLocalDpi xmlns:a14="http://schemas.microsoft.com/office/drawing/2010/main" val="0"/>
              </a:ext>
            </a:extLst>
          </a:blip>
          <a:srcRect l="7262"/>
          <a:stretch/>
        </p:blipFill>
        <p:spPr bwMode="auto">
          <a:xfrm>
            <a:off x="3374216" y="3316517"/>
            <a:ext cx="2445957" cy="174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1" descr="http://117.79.80.15/html/uploads/allimg/120524/586121_120524183314_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6157" y="3295843"/>
            <a:ext cx="2004145" cy="17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15" descr="http://t2.gstatic.com/images?q=tbn:ANd9GcTqbskH5W9gV0NDY_wojSb-CxHrhOyjmGJ2VGwh6Msyj4ZwPiO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0849" y="3260771"/>
            <a:ext cx="2395591" cy="176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17" descr="http://t3.gstatic.com/images?q=tbn:ANd9GcSsyj9uS6i9ORzLg_po7umKF6meRJ0Dra9AIODQ4koDJz-FmtVdM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5690" y="5012873"/>
            <a:ext cx="2300467" cy="15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19" descr="http://t3.gstatic.com/images?q=tbn:ANd9GcSB-2Rt-xnwGzZdikcDmpAyDjjHW7OBE2rfkyTd7DL_PHm3OWgNk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7706" y="4997411"/>
            <a:ext cx="2091934" cy="158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45" descr="http://ww2.sinaimg.cn/bmiddle/82254f33jw1dzl84yaxjnj.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9641" y="4969718"/>
            <a:ext cx="2267855" cy="162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4"/>
          <p:cNvSpPr>
            <a:spLocks noGrp="1"/>
          </p:cNvSpPr>
          <p:nvPr>
            <p:ph type="title"/>
          </p:nvPr>
        </p:nvSpPr>
        <p:spPr>
          <a:xfrm>
            <a:off x="1703512" y="635942"/>
            <a:ext cx="8911687" cy="1280890"/>
          </a:xfrm>
        </p:spPr>
        <p:txBody>
          <a:bodyPr>
            <a:normAutofit/>
          </a:bodyPr>
          <a:lstStyle/>
          <a:p>
            <a:r>
              <a:rPr lang="zh-CN" altLang="en-US" kern="0" dirty="0">
                <a:latin typeface="微软雅黑" pitchFamily="34" charset="-122"/>
                <a:ea typeface="微软雅黑" pitchFamily="34" charset="-122"/>
              </a:rPr>
              <a:t>媒介环境</a:t>
            </a:r>
            <a:r>
              <a:rPr lang="zh-CN" altLang="en-US" kern="0" dirty="0" smtClean="0">
                <a:latin typeface="微软雅黑" pitchFamily="34" charset="-122"/>
                <a:ea typeface="微软雅黑" pitchFamily="34" charset="-122"/>
              </a:rPr>
              <a:t>生态</a:t>
            </a:r>
            <a:endParaRPr lang="zh-CN" altLang="en-US" dirty="0"/>
          </a:p>
        </p:txBody>
      </p:sp>
    </p:spTree>
    <p:extLst>
      <p:ext uri="{BB962C8B-B14F-4D97-AF65-F5344CB8AC3E}">
        <p14:creationId xmlns:p14="http://schemas.microsoft.com/office/powerpoint/2010/main" val="267081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p:cTn id="7" dur="500" fill="hold"/>
                                        <p:tgtEl>
                                          <p:spTgt spid="119"/>
                                        </p:tgtEl>
                                        <p:attrNameLst>
                                          <p:attrName>ppt_w</p:attrName>
                                        </p:attrNameLst>
                                      </p:cBhvr>
                                      <p:tavLst>
                                        <p:tav tm="0">
                                          <p:val>
                                            <p:fltVal val="0"/>
                                          </p:val>
                                        </p:tav>
                                        <p:tav tm="100000">
                                          <p:val>
                                            <p:strVal val="#ppt_w"/>
                                          </p:val>
                                        </p:tav>
                                      </p:tavLst>
                                    </p:anim>
                                    <p:anim calcmode="lin" valueType="num">
                                      <p:cBhvr>
                                        <p:cTn id="8" dur="500" fill="hold"/>
                                        <p:tgtEl>
                                          <p:spTgt spid="119"/>
                                        </p:tgtEl>
                                        <p:attrNameLst>
                                          <p:attrName>ppt_h</p:attrName>
                                        </p:attrNameLst>
                                      </p:cBhvr>
                                      <p:tavLst>
                                        <p:tav tm="0">
                                          <p:val>
                                            <p:fltVal val="0"/>
                                          </p:val>
                                        </p:tav>
                                        <p:tav tm="100000">
                                          <p:val>
                                            <p:strVal val="#ppt_h"/>
                                          </p:val>
                                        </p:tav>
                                      </p:tavLst>
                                    </p:anim>
                                    <p:anim calcmode="lin" valueType="num">
                                      <p:cBhvr>
                                        <p:cTn id="9" dur="500" fill="hold"/>
                                        <p:tgtEl>
                                          <p:spTgt spid="119"/>
                                        </p:tgtEl>
                                        <p:attrNameLst>
                                          <p:attrName>ppt_x</p:attrName>
                                        </p:attrNameLst>
                                      </p:cBhvr>
                                      <p:tavLst>
                                        <p:tav tm="0">
                                          <p:val>
                                            <p:fltVal val="0.5"/>
                                          </p:val>
                                        </p:tav>
                                        <p:tav tm="100000">
                                          <p:val>
                                            <p:strVal val="#ppt_x"/>
                                          </p:val>
                                        </p:tav>
                                      </p:tavLst>
                                    </p:anim>
                                    <p:anim calcmode="lin" valueType="num">
                                      <p:cBhvr>
                                        <p:cTn id="10" dur="500" fill="hold"/>
                                        <p:tgtEl>
                                          <p:spTgt spid="119"/>
                                        </p:tgtEl>
                                        <p:attrNameLst>
                                          <p:attrName>ppt_y</p:attrName>
                                        </p:attrNameLst>
                                      </p:cBhvr>
                                      <p:tavLst>
                                        <p:tav tm="0">
                                          <p:val>
                                            <p:fltVal val="0.5"/>
                                          </p:val>
                                        </p:tav>
                                        <p:tav tm="100000">
                                          <p:val>
                                            <p:strVal val="#ppt_y"/>
                                          </p:val>
                                        </p:tav>
                                      </p:tavLst>
                                    </p:anim>
                                  </p:childTnLst>
                                </p:cTn>
                              </p:par>
                              <p:par>
                                <p:cTn id="11" presetID="6" presetClass="emph" presetSubtype="0" autoRev="1" fill="hold" grpId="1" nodeType="withEffect">
                                  <p:stCondLst>
                                    <p:cond delay="500"/>
                                  </p:stCondLst>
                                  <p:childTnLst>
                                    <p:animScale>
                                      <p:cBhvr>
                                        <p:cTn id="12" dur="150" fill="hold"/>
                                        <p:tgtEl>
                                          <p:spTgt spid="119"/>
                                        </p:tgtEl>
                                      </p:cBhvr>
                                      <p:by x="108000" y="108000"/>
                                    </p:animScale>
                                  </p:childTnLst>
                                </p:cTn>
                              </p:par>
                            </p:childTnLst>
                          </p:cTn>
                        </p:par>
                        <p:par>
                          <p:cTn id="13" fill="hold">
                            <p:stCondLst>
                              <p:cond delay="800"/>
                            </p:stCondLst>
                            <p:childTnLst>
                              <p:par>
                                <p:cTn id="14" presetID="23" presetClass="entr" presetSubtype="528" fill="hold" grpId="0" nodeType="afterEffect">
                                  <p:stCondLst>
                                    <p:cond delay="0"/>
                                  </p:stCondLst>
                                  <p:childTnLst>
                                    <p:set>
                                      <p:cBhvr>
                                        <p:cTn id="15" dur="1" fill="hold">
                                          <p:stCondLst>
                                            <p:cond delay="0"/>
                                          </p:stCondLst>
                                        </p:cTn>
                                        <p:tgtEl>
                                          <p:spTgt spid="120"/>
                                        </p:tgtEl>
                                        <p:attrNameLst>
                                          <p:attrName>style.visibility</p:attrName>
                                        </p:attrNameLst>
                                      </p:cBhvr>
                                      <p:to>
                                        <p:strVal val="visible"/>
                                      </p:to>
                                    </p:set>
                                    <p:anim calcmode="lin" valueType="num">
                                      <p:cBhvr>
                                        <p:cTn id="16" dur="500" fill="hold"/>
                                        <p:tgtEl>
                                          <p:spTgt spid="120"/>
                                        </p:tgtEl>
                                        <p:attrNameLst>
                                          <p:attrName>ppt_w</p:attrName>
                                        </p:attrNameLst>
                                      </p:cBhvr>
                                      <p:tavLst>
                                        <p:tav tm="0">
                                          <p:val>
                                            <p:fltVal val="0"/>
                                          </p:val>
                                        </p:tav>
                                        <p:tav tm="100000">
                                          <p:val>
                                            <p:strVal val="#ppt_w"/>
                                          </p:val>
                                        </p:tav>
                                      </p:tavLst>
                                    </p:anim>
                                    <p:anim calcmode="lin" valueType="num">
                                      <p:cBhvr>
                                        <p:cTn id="17" dur="500" fill="hold"/>
                                        <p:tgtEl>
                                          <p:spTgt spid="120"/>
                                        </p:tgtEl>
                                        <p:attrNameLst>
                                          <p:attrName>ppt_h</p:attrName>
                                        </p:attrNameLst>
                                      </p:cBhvr>
                                      <p:tavLst>
                                        <p:tav tm="0">
                                          <p:val>
                                            <p:fltVal val="0"/>
                                          </p:val>
                                        </p:tav>
                                        <p:tav tm="100000">
                                          <p:val>
                                            <p:strVal val="#ppt_h"/>
                                          </p:val>
                                        </p:tav>
                                      </p:tavLst>
                                    </p:anim>
                                    <p:anim calcmode="lin" valueType="num">
                                      <p:cBhvr>
                                        <p:cTn id="18" dur="500" fill="hold"/>
                                        <p:tgtEl>
                                          <p:spTgt spid="120"/>
                                        </p:tgtEl>
                                        <p:attrNameLst>
                                          <p:attrName>ppt_x</p:attrName>
                                        </p:attrNameLst>
                                      </p:cBhvr>
                                      <p:tavLst>
                                        <p:tav tm="0">
                                          <p:val>
                                            <p:fltVal val="0.5"/>
                                          </p:val>
                                        </p:tav>
                                        <p:tav tm="100000">
                                          <p:val>
                                            <p:strVal val="#ppt_x"/>
                                          </p:val>
                                        </p:tav>
                                      </p:tavLst>
                                    </p:anim>
                                    <p:anim calcmode="lin" valueType="num">
                                      <p:cBhvr>
                                        <p:cTn id="19" dur="500" fill="hold"/>
                                        <p:tgtEl>
                                          <p:spTgt spid="120"/>
                                        </p:tgtEl>
                                        <p:attrNameLst>
                                          <p:attrName>ppt_y</p:attrName>
                                        </p:attrNameLst>
                                      </p:cBhvr>
                                      <p:tavLst>
                                        <p:tav tm="0">
                                          <p:val>
                                            <p:fltVal val="0.5"/>
                                          </p:val>
                                        </p:tav>
                                        <p:tav tm="100000">
                                          <p:val>
                                            <p:strVal val="#ppt_y"/>
                                          </p:val>
                                        </p:tav>
                                      </p:tavLst>
                                    </p:anim>
                                  </p:childTnLst>
                                </p:cTn>
                              </p:par>
                              <p:par>
                                <p:cTn id="20" presetID="6" presetClass="emph" presetSubtype="0" autoRev="1" fill="hold" grpId="1" nodeType="withEffect">
                                  <p:stCondLst>
                                    <p:cond delay="500"/>
                                  </p:stCondLst>
                                  <p:childTnLst>
                                    <p:animScale>
                                      <p:cBhvr>
                                        <p:cTn id="21" dur="150" fill="hold"/>
                                        <p:tgtEl>
                                          <p:spTgt spid="120"/>
                                        </p:tgtEl>
                                      </p:cBhvr>
                                      <p:by x="108000" y="108000"/>
                                    </p:animScale>
                                  </p:childTnLst>
                                </p:cTn>
                              </p:par>
                            </p:childTnLst>
                          </p:cTn>
                        </p:par>
                        <p:par>
                          <p:cTn id="22" fill="hold">
                            <p:stCondLst>
                              <p:cond delay="1600"/>
                            </p:stCondLst>
                            <p:childTnLst>
                              <p:par>
                                <p:cTn id="23" presetID="10" presetClass="entr" presetSubtype="0" fill="hold" nodeType="after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500"/>
                                        <p:tgtEl>
                                          <p:spTgt spid="121"/>
                                        </p:tgtEl>
                                      </p:cBhvr>
                                    </p:animEffect>
                                  </p:childTnLst>
                                </p:cTn>
                              </p:par>
                            </p:childTnLst>
                          </p:cTn>
                        </p:par>
                        <p:par>
                          <p:cTn id="26" fill="hold">
                            <p:stCondLst>
                              <p:cond delay="2100"/>
                            </p:stCondLst>
                            <p:childTnLst>
                              <p:par>
                                <p:cTn id="27" presetID="10" presetClass="entr" presetSubtype="0" fill="hold" nodeType="afterEffect">
                                  <p:stCondLst>
                                    <p:cond delay="0"/>
                                  </p:stCondLst>
                                  <p:childTnLst>
                                    <p:set>
                                      <p:cBhvr>
                                        <p:cTn id="28" dur="1" fill="hold">
                                          <p:stCondLst>
                                            <p:cond delay="0"/>
                                          </p:stCondLst>
                                        </p:cTn>
                                        <p:tgtEl>
                                          <p:spTgt spid="122"/>
                                        </p:tgtEl>
                                        <p:attrNameLst>
                                          <p:attrName>style.visibility</p:attrName>
                                        </p:attrNameLst>
                                      </p:cBhvr>
                                      <p:to>
                                        <p:strVal val="visible"/>
                                      </p:to>
                                    </p:set>
                                    <p:animEffect transition="in" filter="fade">
                                      <p:cBhvr>
                                        <p:cTn id="29" dur="500"/>
                                        <p:tgtEl>
                                          <p:spTgt spid="122"/>
                                        </p:tgtEl>
                                      </p:cBhvr>
                                    </p:animEffect>
                                  </p:childTnLst>
                                </p:cTn>
                              </p:par>
                            </p:childTnLst>
                          </p:cTn>
                        </p:par>
                        <p:par>
                          <p:cTn id="30" fill="hold">
                            <p:stCondLst>
                              <p:cond delay="2600"/>
                            </p:stCondLst>
                            <p:childTnLst>
                              <p:par>
                                <p:cTn id="31" presetID="10" presetClass="entr" presetSubtype="0" fill="hold"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fade">
                                      <p:cBhvr>
                                        <p:cTn id="33" dur="500"/>
                                        <p:tgtEl>
                                          <p:spTgt spid="123"/>
                                        </p:tgtEl>
                                      </p:cBhvr>
                                    </p:animEffect>
                                  </p:childTnLst>
                                </p:cTn>
                              </p:par>
                            </p:childTnLst>
                          </p:cTn>
                        </p:par>
                        <p:par>
                          <p:cTn id="34" fill="hold">
                            <p:stCondLst>
                              <p:cond delay="3100"/>
                            </p:stCondLst>
                            <p:childTnLst>
                              <p:par>
                                <p:cTn id="35" presetID="10" presetClass="entr" presetSubtype="0" fill="hold" nodeType="afterEffect">
                                  <p:stCondLst>
                                    <p:cond delay="0"/>
                                  </p:stCondLst>
                                  <p:childTnLst>
                                    <p:set>
                                      <p:cBhvr>
                                        <p:cTn id="36" dur="1" fill="hold">
                                          <p:stCondLst>
                                            <p:cond delay="0"/>
                                          </p:stCondLst>
                                        </p:cTn>
                                        <p:tgtEl>
                                          <p:spTgt spid="124"/>
                                        </p:tgtEl>
                                        <p:attrNameLst>
                                          <p:attrName>style.visibility</p:attrName>
                                        </p:attrNameLst>
                                      </p:cBhvr>
                                      <p:to>
                                        <p:strVal val="visible"/>
                                      </p:to>
                                    </p:set>
                                    <p:animEffect transition="in" filter="fade">
                                      <p:cBhvr>
                                        <p:cTn id="37" dur="500"/>
                                        <p:tgtEl>
                                          <p:spTgt spid="124"/>
                                        </p:tgtEl>
                                      </p:cBhvr>
                                    </p:animEffect>
                                  </p:childTnLst>
                                </p:cTn>
                              </p:par>
                            </p:childTnLst>
                          </p:cTn>
                        </p:par>
                        <p:par>
                          <p:cTn id="38" fill="hold">
                            <p:stCondLst>
                              <p:cond delay="3600"/>
                            </p:stCondLst>
                            <p:childTnLst>
                              <p:par>
                                <p:cTn id="39" presetID="10" presetClass="entr" presetSubtype="0" fill="hold" nodeType="afterEffect">
                                  <p:stCondLst>
                                    <p:cond delay="0"/>
                                  </p:stCondLst>
                                  <p:childTnLst>
                                    <p:set>
                                      <p:cBhvr>
                                        <p:cTn id="40" dur="1" fill="hold">
                                          <p:stCondLst>
                                            <p:cond delay="0"/>
                                          </p:stCondLst>
                                        </p:cTn>
                                        <p:tgtEl>
                                          <p:spTgt spid="125"/>
                                        </p:tgtEl>
                                        <p:attrNameLst>
                                          <p:attrName>style.visibility</p:attrName>
                                        </p:attrNameLst>
                                      </p:cBhvr>
                                      <p:to>
                                        <p:strVal val="visible"/>
                                      </p:to>
                                    </p:set>
                                    <p:animEffect transition="in" filter="fade">
                                      <p:cBhvr>
                                        <p:cTn id="41" dur="500"/>
                                        <p:tgtEl>
                                          <p:spTgt spid="125"/>
                                        </p:tgtEl>
                                      </p:cBhvr>
                                    </p:animEffect>
                                  </p:childTnLst>
                                </p:cTn>
                              </p:par>
                            </p:childTnLst>
                          </p:cTn>
                        </p:par>
                        <p:par>
                          <p:cTn id="42" fill="hold">
                            <p:stCondLst>
                              <p:cond delay="4100"/>
                            </p:stCondLst>
                            <p:childTnLst>
                              <p:par>
                                <p:cTn id="43" presetID="10" presetClass="entr" presetSubtype="0" fill="hold" nodeType="afterEffect">
                                  <p:stCondLst>
                                    <p:cond delay="0"/>
                                  </p:stCondLst>
                                  <p:childTnLst>
                                    <p:set>
                                      <p:cBhvr>
                                        <p:cTn id="44" dur="1" fill="hold">
                                          <p:stCondLst>
                                            <p:cond delay="0"/>
                                          </p:stCondLst>
                                        </p:cTn>
                                        <p:tgtEl>
                                          <p:spTgt spid="126"/>
                                        </p:tgtEl>
                                        <p:attrNameLst>
                                          <p:attrName>style.visibility</p:attrName>
                                        </p:attrNameLst>
                                      </p:cBhvr>
                                      <p:to>
                                        <p:strVal val="visible"/>
                                      </p:to>
                                    </p:set>
                                    <p:animEffect transition="in" filter="fade">
                                      <p:cBhvr>
                                        <p:cTn id="45"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19" grpId="1"/>
      <p:bldP spid="120" grpId="0"/>
      <p:bldP spid="120"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44"/>
          <p:cNvSpPr txBox="1">
            <a:spLocks noChangeArrowheads="1"/>
          </p:cNvSpPr>
          <p:nvPr/>
        </p:nvSpPr>
        <p:spPr bwMode="auto">
          <a:xfrm>
            <a:off x="2567686" y="1879783"/>
            <a:ext cx="9000922" cy="1536703"/>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20725" eaLnBrk="0" hangingPunct="0">
              <a:defRPr sz="1600">
                <a:solidFill>
                  <a:schemeClr val="tx1"/>
                </a:solidFill>
                <a:latin typeface="Arial" pitchFamily="34" charset="0"/>
                <a:ea typeface="宋体" pitchFamily="2" charset="-122"/>
              </a:defRPr>
            </a:lvl1pPr>
            <a:lvl2pPr defTabSz="720725" eaLnBrk="0" hangingPunct="0">
              <a:defRPr sz="1600">
                <a:solidFill>
                  <a:schemeClr val="tx1"/>
                </a:solidFill>
                <a:latin typeface="Arial" pitchFamily="34" charset="0"/>
                <a:ea typeface="宋体" pitchFamily="2" charset="-122"/>
              </a:defRPr>
            </a:lvl2pPr>
            <a:lvl3pPr defTabSz="720725" eaLnBrk="0" hangingPunct="0">
              <a:defRPr sz="1600">
                <a:solidFill>
                  <a:schemeClr val="tx1"/>
                </a:solidFill>
                <a:latin typeface="Arial" pitchFamily="34" charset="0"/>
                <a:ea typeface="宋体" pitchFamily="2" charset="-122"/>
              </a:defRPr>
            </a:lvl3pPr>
            <a:lvl4pPr defTabSz="720725" eaLnBrk="0" hangingPunct="0">
              <a:defRPr sz="1600">
                <a:solidFill>
                  <a:schemeClr val="tx1"/>
                </a:solidFill>
                <a:latin typeface="Arial" pitchFamily="34" charset="0"/>
                <a:ea typeface="宋体" pitchFamily="2" charset="-122"/>
              </a:defRPr>
            </a:lvl4pPr>
            <a:lvl5pPr defTabSz="720725" eaLnBrk="0" hangingPunct="0">
              <a:defRPr sz="1600">
                <a:solidFill>
                  <a:schemeClr val="tx1"/>
                </a:solidFill>
                <a:latin typeface="Arial" pitchFamily="34" charset="0"/>
                <a:ea typeface="宋体" pitchFamily="2" charset="-122"/>
              </a:defRPr>
            </a:lvl5pPr>
            <a:lvl6pPr defTabSz="720725" eaLnBrk="0" fontAlgn="base" hangingPunct="0">
              <a:spcBef>
                <a:spcPct val="0"/>
              </a:spcBef>
              <a:spcAft>
                <a:spcPct val="0"/>
              </a:spcAft>
              <a:defRPr sz="1600">
                <a:solidFill>
                  <a:schemeClr val="tx1"/>
                </a:solidFill>
                <a:latin typeface="Arial" pitchFamily="34" charset="0"/>
                <a:ea typeface="宋体" pitchFamily="2" charset="-122"/>
              </a:defRPr>
            </a:lvl6pPr>
            <a:lvl7pPr defTabSz="720725" eaLnBrk="0" fontAlgn="base" hangingPunct="0">
              <a:spcBef>
                <a:spcPct val="0"/>
              </a:spcBef>
              <a:spcAft>
                <a:spcPct val="0"/>
              </a:spcAft>
              <a:defRPr sz="1600">
                <a:solidFill>
                  <a:schemeClr val="tx1"/>
                </a:solidFill>
                <a:latin typeface="Arial" pitchFamily="34" charset="0"/>
                <a:ea typeface="宋体" pitchFamily="2" charset="-122"/>
              </a:defRPr>
            </a:lvl7pPr>
            <a:lvl8pPr defTabSz="720725" eaLnBrk="0" fontAlgn="base" hangingPunct="0">
              <a:spcBef>
                <a:spcPct val="0"/>
              </a:spcBef>
              <a:spcAft>
                <a:spcPct val="0"/>
              </a:spcAft>
              <a:defRPr sz="1600">
                <a:solidFill>
                  <a:schemeClr val="tx1"/>
                </a:solidFill>
                <a:latin typeface="Arial" pitchFamily="34" charset="0"/>
                <a:ea typeface="宋体" pitchFamily="2" charset="-122"/>
              </a:defRPr>
            </a:lvl8pPr>
            <a:lvl9pPr defTabSz="720725"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hangingPunct="1">
              <a:lnSpc>
                <a:spcPct val="135000"/>
              </a:lnSpc>
            </a:pPr>
            <a:r>
              <a:rPr lang="zh-CN" altLang="en-US" sz="2400" dirty="0">
                <a:latin typeface="微软雅黑" pitchFamily="34" charset="-122"/>
                <a:ea typeface="微软雅黑" pitchFamily="34" charset="-122"/>
              </a:rPr>
              <a:t>第三，媒介形态的草根化。基于</a:t>
            </a:r>
            <a:r>
              <a:rPr lang="en-US" altLang="zh-CN" sz="2400" dirty="0">
                <a:latin typeface="微软雅黑" pitchFamily="34" charset="-122"/>
                <a:ea typeface="微软雅黑" pitchFamily="34" charset="-122"/>
              </a:rPr>
              <a:t>Web2.0 </a:t>
            </a:r>
            <a:r>
              <a:rPr lang="zh-CN" altLang="en-US" sz="2400" dirty="0">
                <a:latin typeface="微软雅黑" pitchFamily="34" charset="-122"/>
                <a:ea typeface="微软雅黑" pitchFamily="34" charset="-122"/>
              </a:rPr>
              <a:t>技术的各种新型应用形态，如博客、</a:t>
            </a:r>
            <a:r>
              <a:rPr lang="en-US" altLang="zh-CN" sz="2400" dirty="0">
                <a:latin typeface="微软雅黑" pitchFamily="34" charset="-122"/>
                <a:ea typeface="微软雅黑" pitchFamily="34" charset="-122"/>
              </a:rPr>
              <a:t>Wiki</a:t>
            </a: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SNS</a:t>
            </a: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RSS </a:t>
            </a:r>
            <a:r>
              <a:rPr lang="zh-CN" altLang="en-US" sz="2400" dirty="0">
                <a:latin typeface="微软雅黑" pitchFamily="34" charset="-122"/>
                <a:ea typeface="微软雅黑" pitchFamily="34" charset="-122"/>
              </a:rPr>
              <a:t>等，都更加支持草根创造，而新的媒介底层技术标准也对微内容的产生与传播提供了更有力的支持。</a:t>
            </a:r>
          </a:p>
        </p:txBody>
      </p:sp>
      <p:pic>
        <p:nvPicPr>
          <p:cNvPr id="37" name="Picture 5" descr="http://images.51cto.com/files/uploadimg/20101208/10075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072" y="3789040"/>
            <a:ext cx="4359581" cy="261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4"/>
          <p:cNvSpPr>
            <a:spLocks noGrp="1"/>
          </p:cNvSpPr>
          <p:nvPr>
            <p:ph type="title"/>
          </p:nvPr>
        </p:nvSpPr>
        <p:spPr>
          <a:xfrm>
            <a:off x="1919536" y="569341"/>
            <a:ext cx="10081120" cy="1280890"/>
          </a:xfrm>
        </p:spPr>
        <p:txBody>
          <a:bodyPr>
            <a:normAutofit/>
          </a:bodyPr>
          <a:lstStyle/>
          <a:p>
            <a:r>
              <a:rPr lang="zh-CN" altLang="en-US" b="1" dirty="0">
                <a:latin typeface="幼圆" panose="02010509060101010101" pitchFamily="49" charset="-122"/>
                <a:ea typeface="幼圆" panose="02010509060101010101" pitchFamily="49" charset="-122"/>
              </a:rPr>
              <a:t>学习的技术媒介环境变化是微型学习得以实现并发展的物质基础</a:t>
            </a:r>
            <a:endParaRPr lang="zh-CN" altLang="en-US" dirty="0">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1906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ppt_x</p:attrName>
                                        </p:attrNameLst>
                                      </p:cBhvr>
                                      <p:tavLst>
                                        <p:tav tm="0">
                                          <p:val>
                                            <p:fltVal val="0.5"/>
                                          </p:val>
                                        </p:tav>
                                        <p:tav tm="100000">
                                          <p:val>
                                            <p:strVal val="#ppt_x"/>
                                          </p:val>
                                        </p:tav>
                                      </p:tavLst>
                                    </p:anim>
                                    <p:anim calcmode="lin" valueType="num">
                                      <p:cBhvr>
                                        <p:cTn id="10" dur="500" fill="hold"/>
                                        <p:tgtEl>
                                          <p:spTgt spid="36"/>
                                        </p:tgtEl>
                                        <p:attrNameLst>
                                          <p:attrName>ppt_y</p:attrName>
                                        </p:attrNameLst>
                                      </p:cBhvr>
                                      <p:tavLst>
                                        <p:tav tm="0">
                                          <p:val>
                                            <p:fltVal val="0.5"/>
                                          </p:val>
                                        </p:tav>
                                        <p:tav tm="100000">
                                          <p:val>
                                            <p:strVal val="#ppt_y"/>
                                          </p:val>
                                        </p:tav>
                                      </p:tavLst>
                                    </p:anim>
                                  </p:childTnLst>
                                </p:cTn>
                              </p:par>
                              <p:par>
                                <p:cTn id="11" presetID="6" presetClass="emph" presetSubtype="0" autoRev="1" fill="hold" grpId="1" nodeType="withEffect">
                                  <p:stCondLst>
                                    <p:cond delay="500"/>
                                  </p:stCondLst>
                                  <p:childTnLst>
                                    <p:animScale>
                                      <p:cBhvr>
                                        <p:cTn id="12" dur="150" fill="hold"/>
                                        <p:tgtEl>
                                          <p:spTgt spid="36"/>
                                        </p:tgtEl>
                                      </p:cBhvr>
                                      <p:by x="108000" y="108000"/>
                                    </p:animScale>
                                  </p:childTnLst>
                                </p:cTn>
                              </p:par>
                            </p:childTnLst>
                          </p:cTn>
                        </p:par>
                        <p:par>
                          <p:cTn id="13" fill="hold">
                            <p:stCondLst>
                              <p:cond delay="800"/>
                            </p:stCondLst>
                            <p:childTnLst>
                              <p:par>
                                <p:cTn id="14" presetID="10"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5640" y="2420889"/>
            <a:ext cx="6480720" cy="864095"/>
          </a:xfrm>
        </p:spPr>
        <p:txBody>
          <a:bodyPr>
            <a:normAutofit/>
          </a:bodyPr>
          <a:lstStyle/>
          <a:p>
            <a:pPr algn="ctr"/>
            <a:r>
              <a:rPr lang="zh-CN" altLang="en-US" sz="4800" dirty="0"/>
              <a:t>一、微课与微型学习</a:t>
            </a:r>
          </a:p>
        </p:txBody>
      </p:sp>
    </p:spTree>
    <p:extLst>
      <p:ext uri="{BB962C8B-B14F-4D97-AF65-F5344CB8AC3E}">
        <p14:creationId xmlns:p14="http://schemas.microsoft.com/office/powerpoint/2010/main" val="1046394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Box 44"/>
          <p:cNvSpPr txBox="1">
            <a:spLocks noChangeArrowheads="1"/>
          </p:cNvSpPr>
          <p:nvPr/>
        </p:nvSpPr>
        <p:spPr bwMode="auto">
          <a:xfrm>
            <a:off x="1424140" y="3447497"/>
            <a:ext cx="9207714" cy="3083921"/>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r>
              <a:rPr lang="zh-CN" altLang="en-US" sz="2400" dirty="0">
                <a:solidFill>
                  <a:schemeClr val="tx1"/>
                </a:solidFill>
              </a:rPr>
              <a:t>现代生活的快节奏和高压力使学习这种消费活动和其他的文化消费活动一样无可避免地呈现快餐化的趋向，微型学习以其便捷、快速、微量的特征适应了这种快餐风格，并在迎合现代人的学习口味的同时，建构新的学习价值观。这种价值观中自然也包含着对快乐学习的追求，学习文化活动无法漠视群体娱乐精神的存在，微型学习的娱乐品格正体现出一种“对学习者生命体验与志趣的尊重”。</a:t>
            </a:r>
          </a:p>
        </p:txBody>
      </p:sp>
      <p:pic>
        <p:nvPicPr>
          <p:cNvPr id="27" name="Picture 5" descr="http://baike.soso.com/p/20090708/20090708133544-157487088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775"/>
          <a:stretch/>
        </p:blipFill>
        <p:spPr bwMode="auto">
          <a:xfrm>
            <a:off x="10631854" y="3361565"/>
            <a:ext cx="1459924" cy="108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44"/>
          <p:cNvSpPr txBox="1">
            <a:spLocks noChangeArrowheads="1"/>
          </p:cNvSpPr>
          <p:nvPr/>
        </p:nvSpPr>
        <p:spPr bwMode="auto">
          <a:xfrm>
            <a:off x="551384" y="1360772"/>
            <a:ext cx="10953227" cy="2086725"/>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r>
              <a:rPr lang="zh-CN" altLang="en-US" sz="2400" dirty="0">
                <a:solidFill>
                  <a:schemeClr val="tx1"/>
                </a:solidFill>
              </a:rPr>
              <a:t>大众文化对微型学习形成与发展的作用尤其体现在“消费文化”、“快餐文化”和“娱乐文化”对学习的影响上。</a:t>
            </a:r>
          </a:p>
          <a:p>
            <a:r>
              <a:rPr lang="zh-CN" altLang="en-US" sz="2400" dirty="0">
                <a:solidFill>
                  <a:schemeClr val="tx1"/>
                </a:solidFill>
              </a:rPr>
              <a:t>新消费经济时代，微型媒体和微型内容可能延展出的长尾效应刺激了微型学习内容的生产和微型学习服务的供应。</a:t>
            </a:r>
          </a:p>
        </p:txBody>
      </p:sp>
      <p:sp>
        <p:nvSpPr>
          <p:cNvPr id="15" name="标题 14"/>
          <p:cNvSpPr>
            <a:spLocks noGrp="1"/>
          </p:cNvSpPr>
          <p:nvPr>
            <p:ph type="title"/>
          </p:nvPr>
        </p:nvSpPr>
        <p:spPr/>
        <p:txBody>
          <a:bodyPr>
            <a:normAutofit/>
          </a:bodyPr>
          <a:lstStyle/>
          <a:p>
            <a:r>
              <a:rPr lang="zh-CN" altLang="en-US" kern="0" dirty="0">
                <a:latin typeface="微软雅黑" pitchFamily="34" charset="-122"/>
                <a:ea typeface="微软雅黑" pitchFamily="34" charset="-122"/>
              </a:rPr>
              <a:t>社会文化</a:t>
            </a:r>
            <a:r>
              <a:rPr lang="zh-CN" altLang="en-US" kern="0" dirty="0" smtClean="0">
                <a:latin typeface="微软雅黑" pitchFamily="34" charset="-122"/>
                <a:ea typeface="微软雅黑" pitchFamily="34" charset="-122"/>
              </a:rPr>
              <a:t>情境</a:t>
            </a:r>
            <a:endParaRPr lang="zh-CN" altLang="en-US" dirty="0"/>
          </a:p>
        </p:txBody>
      </p:sp>
    </p:spTree>
    <p:extLst>
      <p:ext uri="{BB962C8B-B14F-4D97-AF65-F5344CB8AC3E}">
        <p14:creationId xmlns:p14="http://schemas.microsoft.com/office/powerpoint/2010/main" val="27209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 calcmode="lin" valueType="num">
                                      <p:cBhvr>
                                        <p:cTn id="9" dur="500" fill="hold"/>
                                        <p:tgtEl>
                                          <p:spTgt spid="28"/>
                                        </p:tgtEl>
                                        <p:attrNameLst>
                                          <p:attrName>ppt_x</p:attrName>
                                        </p:attrNameLst>
                                      </p:cBhvr>
                                      <p:tavLst>
                                        <p:tav tm="0">
                                          <p:val>
                                            <p:fltVal val="0.5"/>
                                          </p:val>
                                        </p:tav>
                                        <p:tav tm="100000">
                                          <p:val>
                                            <p:strVal val="#ppt_x"/>
                                          </p:val>
                                        </p:tav>
                                      </p:tavLst>
                                    </p:anim>
                                    <p:anim calcmode="lin" valueType="num">
                                      <p:cBhvr>
                                        <p:cTn id="10" dur="500" fill="hold"/>
                                        <p:tgtEl>
                                          <p:spTgt spid="28"/>
                                        </p:tgtEl>
                                        <p:attrNameLst>
                                          <p:attrName>ppt_y</p:attrName>
                                        </p:attrNameLst>
                                      </p:cBhvr>
                                      <p:tavLst>
                                        <p:tav tm="0">
                                          <p:val>
                                            <p:fltVal val="0.5"/>
                                          </p:val>
                                        </p:tav>
                                        <p:tav tm="100000">
                                          <p:val>
                                            <p:strVal val="#ppt_y"/>
                                          </p:val>
                                        </p:tav>
                                      </p:tavLst>
                                    </p:anim>
                                  </p:childTnLst>
                                </p:cTn>
                              </p:par>
                              <p:par>
                                <p:cTn id="11" presetID="6" presetClass="emph" presetSubtype="0" autoRev="1" fill="hold" grpId="1" nodeType="withEffect">
                                  <p:stCondLst>
                                    <p:cond delay="500"/>
                                  </p:stCondLst>
                                  <p:childTnLst>
                                    <p:animScale>
                                      <p:cBhvr>
                                        <p:cTn id="12" dur="150" fill="hold"/>
                                        <p:tgtEl>
                                          <p:spTgt spid="28"/>
                                        </p:tgtEl>
                                      </p:cBhvr>
                                      <p:by x="108000" y="108000"/>
                                    </p:animScale>
                                  </p:childTnLst>
                                </p:cTn>
                              </p:par>
                            </p:childTnLst>
                          </p:cTn>
                        </p:par>
                      </p:childTnLst>
                    </p:cTn>
                  </p:par>
                  <p:par>
                    <p:cTn id="13" fill="hold">
                      <p:stCondLst>
                        <p:cond delay="indefinite"/>
                      </p:stCondLst>
                      <p:childTnLst>
                        <p:par>
                          <p:cTn id="14" fill="hold">
                            <p:stCondLst>
                              <p:cond delay="0"/>
                            </p:stCondLst>
                            <p:childTnLst>
                              <p:par>
                                <p:cTn id="15" presetID="23" presetClass="entr" presetSubtype="528"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 calcmode="lin" valueType="num">
                                      <p:cBhvr>
                                        <p:cTn id="19" dur="500" fill="hold"/>
                                        <p:tgtEl>
                                          <p:spTgt spid="57"/>
                                        </p:tgtEl>
                                        <p:attrNameLst>
                                          <p:attrName>ppt_x</p:attrName>
                                        </p:attrNameLst>
                                      </p:cBhvr>
                                      <p:tavLst>
                                        <p:tav tm="0">
                                          <p:val>
                                            <p:fltVal val="0.5"/>
                                          </p:val>
                                        </p:tav>
                                        <p:tav tm="100000">
                                          <p:val>
                                            <p:strVal val="#ppt_x"/>
                                          </p:val>
                                        </p:tav>
                                      </p:tavLst>
                                    </p:anim>
                                    <p:anim calcmode="lin" valueType="num">
                                      <p:cBhvr>
                                        <p:cTn id="20" dur="500" fill="hold"/>
                                        <p:tgtEl>
                                          <p:spTgt spid="57"/>
                                        </p:tgtEl>
                                        <p:attrNameLst>
                                          <p:attrName>ppt_y</p:attrName>
                                        </p:attrNameLst>
                                      </p:cBhvr>
                                      <p:tavLst>
                                        <p:tav tm="0">
                                          <p:val>
                                            <p:fltVal val="0.5"/>
                                          </p:val>
                                        </p:tav>
                                        <p:tav tm="100000">
                                          <p:val>
                                            <p:strVal val="#ppt_y"/>
                                          </p:val>
                                        </p:tav>
                                      </p:tavLst>
                                    </p:anim>
                                  </p:childTnLst>
                                </p:cTn>
                              </p:par>
                              <p:par>
                                <p:cTn id="21" presetID="6" presetClass="emph" presetSubtype="0" autoRev="1" fill="hold" grpId="1" nodeType="withEffect">
                                  <p:stCondLst>
                                    <p:cond delay="500"/>
                                  </p:stCondLst>
                                  <p:childTnLst>
                                    <p:animScale>
                                      <p:cBhvr>
                                        <p:cTn id="22" dur="150" fill="hold"/>
                                        <p:tgtEl>
                                          <p:spTgt spid="57"/>
                                        </p:tgtEl>
                                      </p:cBhvr>
                                      <p:by x="108000" y="108000"/>
                                    </p:animScale>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7" grpId="1"/>
      <p:bldP spid="28" grpId="0"/>
      <p:bldP spid="2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44"/>
          <p:cNvSpPr txBox="1">
            <a:spLocks noChangeArrowheads="1"/>
          </p:cNvSpPr>
          <p:nvPr/>
        </p:nvSpPr>
        <p:spPr bwMode="auto">
          <a:xfrm>
            <a:off x="1614174" y="1506576"/>
            <a:ext cx="9793088" cy="379026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r>
              <a:rPr lang="zh-CN" altLang="en-US" sz="2000" dirty="0">
                <a:solidFill>
                  <a:schemeClr val="tx1"/>
                </a:solidFill>
              </a:rPr>
              <a:t>（</a:t>
            </a:r>
            <a:r>
              <a:rPr lang="en-US" altLang="zh-CN" sz="2000" dirty="0">
                <a:solidFill>
                  <a:schemeClr val="tx1"/>
                </a:solidFill>
              </a:rPr>
              <a:t>1</a:t>
            </a:r>
            <a:r>
              <a:rPr lang="zh-CN" altLang="en-US" sz="2000" dirty="0">
                <a:solidFill>
                  <a:schemeClr val="tx1"/>
                </a:solidFill>
              </a:rPr>
              <a:t>）学习内容是零散的、片段性的。微型学习要求学习内容都是小片段的，微小的信息单元，这样才有利于对于内容的接受、存储和流通。</a:t>
            </a:r>
          </a:p>
          <a:p>
            <a:r>
              <a:rPr lang="zh-CN" altLang="en-US" sz="2000" dirty="0">
                <a:solidFill>
                  <a:schemeClr val="tx1"/>
                </a:solidFill>
              </a:rPr>
              <a:t>（</a:t>
            </a:r>
            <a:r>
              <a:rPr lang="en-US" altLang="zh-CN" sz="2000" dirty="0">
                <a:solidFill>
                  <a:schemeClr val="tx1"/>
                </a:solidFill>
              </a:rPr>
              <a:t>2</a:t>
            </a:r>
            <a:r>
              <a:rPr lang="zh-CN" altLang="en-US" sz="2000" dirty="0">
                <a:solidFill>
                  <a:schemeClr val="tx1"/>
                </a:solidFill>
              </a:rPr>
              <a:t>）学习时间是短而且分散的。微型学习要求学习时间是相对较短的，并且灵活散布于日常生活的空隙时间中。</a:t>
            </a:r>
          </a:p>
          <a:p>
            <a:r>
              <a:rPr lang="zh-CN" altLang="en-US" sz="2000" dirty="0">
                <a:solidFill>
                  <a:schemeClr val="tx1"/>
                </a:solidFill>
              </a:rPr>
              <a:t>（</a:t>
            </a:r>
            <a:r>
              <a:rPr lang="en-US" altLang="zh-CN" sz="2000" dirty="0">
                <a:solidFill>
                  <a:schemeClr val="tx1"/>
                </a:solidFill>
              </a:rPr>
              <a:t>3</a:t>
            </a:r>
            <a:r>
              <a:rPr lang="zh-CN" altLang="en-US" sz="2000" dirty="0">
                <a:solidFill>
                  <a:schemeClr val="tx1"/>
                </a:solidFill>
              </a:rPr>
              <a:t>）学习媒介是多样的。微型学习的媒介充分采用了当前先进的数字媒体技术产品，适应了多种需求。</a:t>
            </a:r>
          </a:p>
          <a:p>
            <a:r>
              <a:rPr lang="zh-CN" altLang="en-US" sz="2000" dirty="0">
                <a:solidFill>
                  <a:schemeClr val="tx1"/>
                </a:solidFill>
              </a:rPr>
              <a:t>（</a:t>
            </a:r>
            <a:r>
              <a:rPr lang="en-US" altLang="zh-CN" sz="2000" dirty="0">
                <a:solidFill>
                  <a:schemeClr val="tx1"/>
                </a:solidFill>
              </a:rPr>
              <a:t>4</a:t>
            </a:r>
            <a:r>
              <a:rPr lang="zh-CN" altLang="en-US" sz="2000" dirty="0">
                <a:solidFill>
                  <a:schemeClr val="tx1"/>
                </a:solidFill>
              </a:rPr>
              <a:t>）学习的个性化。微型学习采用多种媒介，并且学习时间、内容、方法、地点等都是由学习者自己选择和决定的。</a:t>
            </a:r>
          </a:p>
          <a:p>
            <a:endParaRPr lang="en-US" altLang="zh-CN" sz="1800" b="1" dirty="0">
              <a:solidFill>
                <a:srgbClr val="00B0F0"/>
              </a:solidFill>
            </a:endParaRP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903" y="4938419"/>
            <a:ext cx="1591631" cy="1591631"/>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911" y="5190212"/>
            <a:ext cx="1088043" cy="1088043"/>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849" y="5124634"/>
            <a:ext cx="952500" cy="1219200"/>
          </a:xfrm>
          <a:prstGeom prst="rect">
            <a:avLst/>
          </a:prstGeom>
        </p:spPr>
      </p:pic>
      <p:grpSp>
        <p:nvGrpSpPr>
          <p:cNvPr id="21" name="组合 20"/>
          <p:cNvGrpSpPr/>
          <p:nvPr/>
        </p:nvGrpSpPr>
        <p:grpSpPr>
          <a:xfrm>
            <a:off x="7954517" y="5054700"/>
            <a:ext cx="1971953" cy="1686668"/>
            <a:chOff x="6430516" y="4799226"/>
            <a:chExt cx="1971953" cy="1686668"/>
          </a:xfrm>
        </p:grpSpPr>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7909" y="5195203"/>
              <a:ext cx="228600" cy="228600"/>
            </a:xfrm>
            <a:prstGeom prst="rect">
              <a:avLst/>
            </a:prstGeom>
          </p:spPr>
        </p:pic>
        <p:pic>
          <p:nvPicPr>
            <p:cNvPr id="30" name="图片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8144" y="5715546"/>
              <a:ext cx="228600" cy="228600"/>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0516" y="5690503"/>
              <a:ext cx="228600" cy="228600"/>
            </a:xfrm>
            <a:prstGeom prst="rect">
              <a:avLst/>
            </a:prstGeom>
          </p:spPr>
        </p:pic>
        <p:pic>
          <p:nvPicPr>
            <p:cNvPr id="32" name="图片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5234" y="5119003"/>
              <a:ext cx="228600" cy="228600"/>
            </a:xfrm>
            <a:prstGeom prst="rect">
              <a:avLst/>
            </a:prstGeom>
          </p:spPr>
        </p:pic>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6163" y="5595061"/>
              <a:ext cx="228600" cy="228600"/>
            </a:xfrm>
            <a:prstGeom prst="rect">
              <a:avLst/>
            </a:prstGeom>
          </p:spPr>
        </p:pic>
        <p:pic>
          <p:nvPicPr>
            <p:cNvPr id="34" name="图片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4370" y="6257294"/>
              <a:ext cx="228600" cy="228600"/>
            </a:xfrm>
            <a:prstGeom prst="rect">
              <a:avLst/>
            </a:prstGeom>
          </p:spPr>
        </p:pic>
        <p:pic>
          <p:nvPicPr>
            <p:cNvPr id="35" name="图片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6540" y="6028694"/>
              <a:ext cx="228600" cy="228600"/>
            </a:xfrm>
            <a:prstGeom prst="rect">
              <a:avLst/>
            </a:prstGeom>
          </p:spPr>
        </p:pic>
        <p:pic>
          <p:nvPicPr>
            <p:cNvPr id="42" name="图片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1440" y="5195203"/>
              <a:ext cx="228600" cy="228600"/>
            </a:xfrm>
            <a:prstGeom prst="rect">
              <a:avLst/>
            </a:prstGeom>
          </p:spPr>
        </p:pic>
        <p:pic>
          <p:nvPicPr>
            <p:cNvPr id="43" name="图片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869" y="5716092"/>
              <a:ext cx="228600" cy="228600"/>
            </a:xfrm>
            <a:prstGeom prst="rect">
              <a:avLst/>
            </a:prstGeom>
          </p:spPr>
        </p:pic>
        <p:pic>
          <p:nvPicPr>
            <p:cNvPr id="45" name="图片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4045" y="4799226"/>
              <a:ext cx="228600" cy="228600"/>
            </a:xfrm>
            <a:prstGeom prst="rect">
              <a:avLst/>
            </a:prstGeom>
          </p:spPr>
        </p:pic>
        <p:pic>
          <p:nvPicPr>
            <p:cNvPr id="47" name="图片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4783" y="6109603"/>
              <a:ext cx="228600" cy="228600"/>
            </a:xfrm>
            <a:prstGeom prst="rect">
              <a:avLst/>
            </a:prstGeom>
          </p:spPr>
        </p:pic>
        <p:pic>
          <p:nvPicPr>
            <p:cNvPr id="48" name="图片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1359" y="4907260"/>
              <a:ext cx="228600" cy="228600"/>
            </a:xfrm>
            <a:prstGeom prst="rect">
              <a:avLst/>
            </a:prstGeom>
          </p:spPr>
        </p:pic>
      </p:grpSp>
      <p:sp>
        <p:nvSpPr>
          <p:cNvPr id="20" name="标题 19"/>
          <p:cNvSpPr>
            <a:spLocks noGrp="1"/>
          </p:cNvSpPr>
          <p:nvPr>
            <p:ph type="title"/>
          </p:nvPr>
        </p:nvSpPr>
        <p:spPr/>
        <p:txBody>
          <a:bodyPr>
            <a:normAutofit/>
          </a:bodyPr>
          <a:lstStyle/>
          <a:p>
            <a:r>
              <a:rPr lang="zh-CN" altLang="en-US" dirty="0">
                <a:latin typeface="微软雅黑" pitchFamily="34" charset="-122"/>
                <a:ea typeface="微软雅黑" pitchFamily="34" charset="-122"/>
              </a:rPr>
              <a:t>微型学习</a:t>
            </a:r>
            <a:r>
              <a:rPr lang="zh-CN" altLang="en-US" dirty="0">
                <a:solidFill>
                  <a:srgbClr val="00B0F0"/>
                </a:solidFill>
                <a:latin typeface="微软雅黑" pitchFamily="34" charset="-122"/>
                <a:ea typeface="微软雅黑" pitchFamily="34" charset="-122"/>
              </a:rPr>
              <a:t>特点 </a:t>
            </a:r>
            <a:endParaRPr lang="zh-CN" altLang="en-US" dirty="0"/>
          </a:p>
        </p:txBody>
      </p:sp>
    </p:spTree>
    <p:extLst>
      <p:ext uri="{BB962C8B-B14F-4D97-AF65-F5344CB8AC3E}">
        <p14:creationId xmlns:p14="http://schemas.microsoft.com/office/powerpoint/2010/main" val="373968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4"/>
          <p:cNvSpPr txBox="1">
            <a:spLocks noChangeArrowheads="1"/>
          </p:cNvSpPr>
          <p:nvPr/>
        </p:nvSpPr>
        <p:spPr bwMode="auto">
          <a:xfrm>
            <a:off x="1631504" y="1924604"/>
            <a:ext cx="6142002" cy="408111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20725" eaLnBrk="0" hangingPunct="0">
              <a:defRPr sz="1600">
                <a:solidFill>
                  <a:schemeClr val="tx1"/>
                </a:solidFill>
                <a:latin typeface="Arial" pitchFamily="34" charset="0"/>
                <a:ea typeface="宋体" pitchFamily="2" charset="-122"/>
              </a:defRPr>
            </a:lvl1pPr>
            <a:lvl2pPr defTabSz="720725" eaLnBrk="0" hangingPunct="0">
              <a:defRPr sz="1600">
                <a:solidFill>
                  <a:schemeClr val="tx1"/>
                </a:solidFill>
                <a:latin typeface="Arial" pitchFamily="34" charset="0"/>
                <a:ea typeface="宋体" pitchFamily="2" charset="-122"/>
              </a:defRPr>
            </a:lvl2pPr>
            <a:lvl3pPr defTabSz="720725" eaLnBrk="0" hangingPunct="0">
              <a:defRPr sz="1600">
                <a:solidFill>
                  <a:schemeClr val="tx1"/>
                </a:solidFill>
                <a:latin typeface="Arial" pitchFamily="34" charset="0"/>
                <a:ea typeface="宋体" pitchFamily="2" charset="-122"/>
              </a:defRPr>
            </a:lvl3pPr>
            <a:lvl4pPr defTabSz="720725" eaLnBrk="0" hangingPunct="0">
              <a:defRPr sz="1600">
                <a:solidFill>
                  <a:schemeClr val="tx1"/>
                </a:solidFill>
                <a:latin typeface="Arial" pitchFamily="34" charset="0"/>
                <a:ea typeface="宋体" pitchFamily="2" charset="-122"/>
              </a:defRPr>
            </a:lvl4pPr>
            <a:lvl5pPr defTabSz="720725" eaLnBrk="0" hangingPunct="0">
              <a:defRPr sz="1600">
                <a:solidFill>
                  <a:schemeClr val="tx1"/>
                </a:solidFill>
                <a:latin typeface="Arial" pitchFamily="34" charset="0"/>
                <a:ea typeface="宋体" pitchFamily="2" charset="-122"/>
              </a:defRPr>
            </a:lvl5pPr>
            <a:lvl6pPr defTabSz="720725" eaLnBrk="0" fontAlgn="base" hangingPunct="0">
              <a:spcBef>
                <a:spcPct val="0"/>
              </a:spcBef>
              <a:spcAft>
                <a:spcPct val="0"/>
              </a:spcAft>
              <a:defRPr sz="1600">
                <a:solidFill>
                  <a:schemeClr val="tx1"/>
                </a:solidFill>
                <a:latin typeface="Arial" pitchFamily="34" charset="0"/>
                <a:ea typeface="宋体" pitchFamily="2" charset="-122"/>
              </a:defRPr>
            </a:lvl6pPr>
            <a:lvl7pPr defTabSz="720725" eaLnBrk="0" fontAlgn="base" hangingPunct="0">
              <a:spcBef>
                <a:spcPct val="0"/>
              </a:spcBef>
              <a:spcAft>
                <a:spcPct val="0"/>
              </a:spcAft>
              <a:defRPr sz="1600">
                <a:solidFill>
                  <a:schemeClr val="tx1"/>
                </a:solidFill>
                <a:latin typeface="Arial" pitchFamily="34" charset="0"/>
                <a:ea typeface="宋体" pitchFamily="2" charset="-122"/>
              </a:defRPr>
            </a:lvl7pPr>
            <a:lvl8pPr defTabSz="720725" eaLnBrk="0" fontAlgn="base" hangingPunct="0">
              <a:spcBef>
                <a:spcPct val="0"/>
              </a:spcBef>
              <a:spcAft>
                <a:spcPct val="0"/>
              </a:spcAft>
              <a:defRPr sz="1600">
                <a:solidFill>
                  <a:schemeClr val="tx1"/>
                </a:solidFill>
                <a:latin typeface="Arial" pitchFamily="34" charset="0"/>
                <a:ea typeface="宋体" pitchFamily="2" charset="-122"/>
              </a:defRPr>
            </a:lvl8pPr>
            <a:lvl9pPr defTabSz="720725" eaLnBrk="0" fontAlgn="base" hangingPunct="0">
              <a:spcBef>
                <a:spcPct val="0"/>
              </a:spcBef>
              <a:spcAft>
                <a:spcPct val="0"/>
              </a:spcAft>
              <a:defRPr sz="1600">
                <a:solidFill>
                  <a:schemeClr val="tx1"/>
                </a:solidFill>
                <a:latin typeface="Arial" pitchFamily="34" charset="0"/>
                <a:ea typeface="宋体" pitchFamily="2" charset="-122"/>
              </a:defRPr>
            </a:lvl9pPr>
          </a:lstStyle>
          <a:p>
            <a:pPr indent="457200" eaLnBrk="1" hangingPunct="1">
              <a:lnSpc>
                <a:spcPct val="135000"/>
              </a:lnSpc>
            </a:pPr>
            <a:r>
              <a:rPr lang="zh-CN" altLang="en-US" sz="2400" dirty="0">
                <a:latin typeface="+mn-ea"/>
                <a:ea typeface="+mn-ea"/>
              </a:rPr>
              <a:t>在日常</a:t>
            </a:r>
            <a:r>
              <a:rPr lang="zh-CN" altLang="en-US" sz="2400" dirty="0">
                <a:latin typeface="+mn-ea"/>
              </a:rPr>
              <a:t>的实际</a:t>
            </a:r>
            <a:r>
              <a:rPr lang="zh-CN" altLang="en-US" sz="2400" dirty="0">
                <a:latin typeface="+mn-ea"/>
                <a:ea typeface="+mn-ea"/>
              </a:rPr>
              <a:t>生活中</a:t>
            </a:r>
            <a:r>
              <a:rPr lang="en-US" altLang="zh-CN" sz="2400" dirty="0">
                <a:latin typeface="+mn-ea"/>
                <a:ea typeface="+mn-ea"/>
              </a:rPr>
              <a:t>, </a:t>
            </a:r>
            <a:r>
              <a:rPr lang="zh-CN" altLang="en-US" sz="2400" dirty="0">
                <a:latin typeface="+mn-ea"/>
                <a:ea typeface="+mn-ea"/>
              </a:rPr>
              <a:t>人们总是想更快地获取答案</a:t>
            </a:r>
            <a:r>
              <a:rPr lang="en-US" altLang="zh-CN" sz="2400" dirty="0">
                <a:latin typeface="+mn-ea"/>
                <a:ea typeface="+mn-ea"/>
              </a:rPr>
              <a:t>, </a:t>
            </a:r>
            <a:r>
              <a:rPr lang="zh-CN" altLang="en-US" sz="2400" dirty="0">
                <a:latin typeface="+mn-ea"/>
                <a:ea typeface="+mn-ea"/>
              </a:rPr>
              <a:t>短时间内解决问题</a:t>
            </a:r>
            <a:r>
              <a:rPr lang="en-US" altLang="zh-CN" sz="2400" dirty="0">
                <a:latin typeface="+mn-ea"/>
                <a:ea typeface="+mn-ea"/>
              </a:rPr>
              <a:t>, </a:t>
            </a:r>
            <a:r>
              <a:rPr lang="zh-CN" altLang="en-US" sz="2400" dirty="0">
                <a:latin typeface="+mn-ea"/>
                <a:ea typeface="+mn-ea"/>
              </a:rPr>
              <a:t>当遇到的问题和答案较为复杂时</a:t>
            </a:r>
            <a:r>
              <a:rPr lang="en-US" altLang="zh-CN" sz="2400" dirty="0">
                <a:latin typeface="+mn-ea"/>
                <a:ea typeface="+mn-ea"/>
              </a:rPr>
              <a:t>, </a:t>
            </a:r>
            <a:r>
              <a:rPr lang="zh-CN" altLang="en-US" sz="2400" dirty="0">
                <a:latin typeface="+mn-ea"/>
                <a:ea typeface="+mn-ea"/>
              </a:rPr>
              <a:t>就需要将其分割成多个片断</a:t>
            </a:r>
            <a:r>
              <a:rPr lang="en-US" altLang="zh-CN" sz="2400" dirty="0">
                <a:latin typeface="+mn-ea"/>
                <a:ea typeface="+mn-ea"/>
              </a:rPr>
              <a:t>, </a:t>
            </a:r>
            <a:r>
              <a:rPr lang="zh-CN" altLang="en-US" sz="2400" dirty="0">
                <a:latin typeface="+mn-ea"/>
                <a:ea typeface="+mn-ea"/>
              </a:rPr>
              <a:t>以使交流双方能更明白地沟通。这种情况下</a:t>
            </a:r>
            <a:r>
              <a:rPr lang="en-US" altLang="zh-CN" sz="2400" dirty="0">
                <a:latin typeface="+mn-ea"/>
                <a:ea typeface="+mn-ea"/>
              </a:rPr>
              <a:t>, </a:t>
            </a:r>
            <a:r>
              <a:rPr lang="zh-CN" altLang="en-US" sz="2400" dirty="0">
                <a:latin typeface="+mn-ea"/>
                <a:ea typeface="+mn-ea"/>
              </a:rPr>
              <a:t>就进行着微内容的、短时间的学习活动，随着移动设备的普及，运用移动设备可随时随地进行微型学习</a:t>
            </a:r>
            <a:r>
              <a:rPr lang="en-US" altLang="zh-CN" sz="2400" dirty="0">
                <a:latin typeface="+mn-ea"/>
                <a:ea typeface="+mn-ea"/>
              </a:rPr>
              <a:t>, </a:t>
            </a:r>
            <a:r>
              <a:rPr lang="zh-CN" altLang="en-US" sz="2400" dirty="0">
                <a:latin typeface="+mn-ea"/>
                <a:ea typeface="+mn-ea"/>
              </a:rPr>
              <a:t>它把学习场所拓展到了更广地域</a:t>
            </a:r>
            <a:r>
              <a:rPr lang="en-US" altLang="zh-CN" sz="2400" dirty="0">
                <a:latin typeface="+mn-ea"/>
                <a:ea typeface="+mn-ea"/>
              </a:rPr>
              <a:t>, </a:t>
            </a:r>
            <a:r>
              <a:rPr lang="zh-CN" altLang="en-US" sz="2400" dirty="0">
                <a:latin typeface="+mn-ea"/>
                <a:ea typeface="+mn-ea"/>
              </a:rPr>
              <a:t>提高了学习效率。</a:t>
            </a:r>
          </a:p>
        </p:txBody>
      </p:sp>
      <p:sp>
        <p:nvSpPr>
          <p:cNvPr id="15" name="标题 14"/>
          <p:cNvSpPr>
            <a:spLocks noGrp="1"/>
          </p:cNvSpPr>
          <p:nvPr>
            <p:ph type="title"/>
          </p:nvPr>
        </p:nvSpPr>
        <p:spPr/>
        <p:txBody>
          <a:bodyPr>
            <a:normAutofit/>
          </a:bodyPr>
          <a:lstStyle/>
          <a:p>
            <a:r>
              <a:rPr lang="zh-CN" altLang="en-US" dirty="0">
                <a:latin typeface="微软雅黑" pitchFamily="34" charset="-122"/>
                <a:ea typeface="微软雅黑" pitchFamily="34" charset="-122"/>
              </a:rPr>
              <a:t>微型学习的发展 </a:t>
            </a:r>
            <a:endParaRPr lang="zh-CN" alt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9530" y="2298288"/>
            <a:ext cx="3515081"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73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4"/>
          <p:cNvSpPr txBox="1">
            <a:spLocks noChangeArrowheads="1"/>
          </p:cNvSpPr>
          <p:nvPr/>
        </p:nvSpPr>
        <p:spPr bwMode="auto">
          <a:xfrm>
            <a:off x="2523442" y="1556792"/>
            <a:ext cx="9072303" cy="2035301"/>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20725" eaLnBrk="0" hangingPunct="0">
              <a:defRPr sz="1600">
                <a:solidFill>
                  <a:schemeClr val="tx1"/>
                </a:solidFill>
                <a:latin typeface="Arial" pitchFamily="34" charset="0"/>
                <a:ea typeface="宋体" pitchFamily="2" charset="-122"/>
              </a:defRPr>
            </a:lvl1pPr>
            <a:lvl2pPr defTabSz="720725" eaLnBrk="0" hangingPunct="0">
              <a:defRPr sz="1600">
                <a:solidFill>
                  <a:schemeClr val="tx1"/>
                </a:solidFill>
                <a:latin typeface="Arial" pitchFamily="34" charset="0"/>
                <a:ea typeface="宋体" pitchFamily="2" charset="-122"/>
              </a:defRPr>
            </a:lvl2pPr>
            <a:lvl3pPr defTabSz="720725" eaLnBrk="0" hangingPunct="0">
              <a:defRPr sz="1600">
                <a:solidFill>
                  <a:schemeClr val="tx1"/>
                </a:solidFill>
                <a:latin typeface="Arial" pitchFamily="34" charset="0"/>
                <a:ea typeface="宋体" pitchFamily="2" charset="-122"/>
              </a:defRPr>
            </a:lvl3pPr>
            <a:lvl4pPr defTabSz="720725" eaLnBrk="0" hangingPunct="0">
              <a:defRPr sz="1600">
                <a:solidFill>
                  <a:schemeClr val="tx1"/>
                </a:solidFill>
                <a:latin typeface="Arial" pitchFamily="34" charset="0"/>
                <a:ea typeface="宋体" pitchFamily="2" charset="-122"/>
              </a:defRPr>
            </a:lvl4pPr>
            <a:lvl5pPr defTabSz="720725" eaLnBrk="0" hangingPunct="0">
              <a:defRPr sz="1600">
                <a:solidFill>
                  <a:schemeClr val="tx1"/>
                </a:solidFill>
                <a:latin typeface="Arial" pitchFamily="34" charset="0"/>
                <a:ea typeface="宋体" pitchFamily="2" charset="-122"/>
              </a:defRPr>
            </a:lvl5pPr>
            <a:lvl6pPr defTabSz="720725" eaLnBrk="0" fontAlgn="base" hangingPunct="0">
              <a:spcBef>
                <a:spcPct val="0"/>
              </a:spcBef>
              <a:spcAft>
                <a:spcPct val="0"/>
              </a:spcAft>
              <a:defRPr sz="1600">
                <a:solidFill>
                  <a:schemeClr val="tx1"/>
                </a:solidFill>
                <a:latin typeface="Arial" pitchFamily="34" charset="0"/>
                <a:ea typeface="宋体" pitchFamily="2" charset="-122"/>
              </a:defRPr>
            </a:lvl6pPr>
            <a:lvl7pPr defTabSz="720725" eaLnBrk="0" fontAlgn="base" hangingPunct="0">
              <a:spcBef>
                <a:spcPct val="0"/>
              </a:spcBef>
              <a:spcAft>
                <a:spcPct val="0"/>
              </a:spcAft>
              <a:defRPr sz="1600">
                <a:solidFill>
                  <a:schemeClr val="tx1"/>
                </a:solidFill>
                <a:latin typeface="Arial" pitchFamily="34" charset="0"/>
                <a:ea typeface="宋体" pitchFamily="2" charset="-122"/>
              </a:defRPr>
            </a:lvl7pPr>
            <a:lvl8pPr defTabSz="720725" eaLnBrk="0" fontAlgn="base" hangingPunct="0">
              <a:spcBef>
                <a:spcPct val="0"/>
              </a:spcBef>
              <a:spcAft>
                <a:spcPct val="0"/>
              </a:spcAft>
              <a:defRPr sz="1600">
                <a:solidFill>
                  <a:schemeClr val="tx1"/>
                </a:solidFill>
                <a:latin typeface="Arial" pitchFamily="34" charset="0"/>
                <a:ea typeface="宋体" pitchFamily="2" charset="-122"/>
              </a:defRPr>
            </a:lvl8pPr>
            <a:lvl9pPr defTabSz="720725" eaLnBrk="0" fontAlgn="base" hangingPunct="0">
              <a:spcBef>
                <a:spcPct val="0"/>
              </a:spcBef>
              <a:spcAft>
                <a:spcPct val="0"/>
              </a:spcAft>
              <a:defRPr sz="1600">
                <a:solidFill>
                  <a:schemeClr val="tx1"/>
                </a:solidFill>
                <a:latin typeface="Arial" pitchFamily="34" charset="0"/>
                <a:ea typeface="宋体" pitchFamily="2" charset="-122"/>
              </a:defRPr>
            </a:lvl9pPr>
          </a:lstStyle>
          <a:p>
            <a:pPr indent="457200" eaLnBrk="1" hangingPunct="1">
              <a:lnSpc>
                <a:spcPct val="135000"/>
              </a:lnSpc>
            </a:pPr>
            <a:r>
              <a:rPr lang="zh-CN" altLang="en-US" sz="2400" dirty="0">
                <a:latin typeface="微软雅黑" pitchFamily="34" charset="-122"/>
                <a:ea typeface="微软雅黑" pitchFamily="34" charset="-122"/>
              </a:rPr>
              <a:t>一方面，在当今社会个人必须要在有限的时间里适应不断变化的社会环境，学习能力和学习速度对个人至关重要；另一个方面技术设备和信息服务的使用正日益融入我们的日常生活，成为我们日常生活不可或缺的一部分。</a:t>
            </a:r>
          </a:p>
        </p:txBody>
      </p:sp>
      <p:sp>
        <p:nvSpPr>
          <p:cNvPr id="27" name="Text Box 44"/>
          <p:cNvSpPr txBox="1">
            <a:spLocks noChangeArrowheads="1"/>
          </p:cNvSpPr>
          <p:nvPr/>
        </p:nvSpPr>
        <p:spPr bwMode="auto">
          <a:xfrm>
            <a:off x="2544248" y="3747593"/>
            <a:ext cx="5711992" cy="253389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20725" eaLnBrk="0" hangingPunct="0">
              <a:defRPr sz="1600">
                <a:solidFill>
                  <a:schemeClr val="tx1"/>
                </a:solidFill>
                <a:latin typeface="Arial" pitchFamily="34" charset="0"/>
                <a:ea typeface="宋体" pitchFamily="2" charset="-122"/>
              </a:defRPr>
            </a:lvl1pPr>
            <a:lvl2pPr defTabSz="720725" eaLnBrk="0" hangingPunct="0">
              <a:defRPr sz="1600">
                <a:solidFill>
                  <a:schemeClr val="tx1"/>
                </a:solidFill>
                <a:latin typeface="Arial" pitchFamily="34" charset="0"/>
                <a:ea typeface="宋体" pitchFamily="2" charset="-122"/>
              </a:defRPr>
            </a:lvl2pPr>
            <a:lvl3pPr defTabSz="720725" eaLnBrk="0" hangingPunct="0">
              <a:defRPr sz="1600">
                <a:solidFill>
                  <a:schemeClr val="tx1"/>
                </a:solidFill>
                <a:latin typeface="Arial" pitchFamily="34" charset="0"/>
                <a:ea typeface="宋体" pitchFamily="2" charset="-122"/>
              </a:defRPr>
            </a:lvl3pPr>
            <a:lvl4pPr defTabSz="720725" eaLnBrk="0" hangingPunct="0">
              <a:defRPr sz="1600">
                <a:solidFill>
                  <a:schemeClr val="tx1"/>
                </a:solidFill>
                <a:latin typeface="Arial" pitchFamily="34" charset="0"/>
                <a:ea typeface="宋体" pitchFamily="2" charset="-122"/>
              </a:defRPr>
            </a:lvl4pPr>
            <a:lvl5pPr defTabSz="720725" eaLnBrk="0" hangingPunct="0">
              <a:defRPr sz="1600">
                <a:solidFill>
                  <a:schemeClr val="tx1"/>
                </a:solidFill>
                <a:latin typeface="Arial" pitchFamily="34" charset="0"/>
                <a:ea typeface="宋体" pitchFamily="2" charset="-122"/>
              </a:defRPr>
            </a:lvl5pPr>
            <a:lvl6pPr defTabSz="720725" eaLnBrk="0" fontAlgn="base" hangingPunct="0">
              <a:spcBef>
                <a:spcPct val="0"/>
              </a:spcBef>
              <a:spcAft>
                <a:spcPct val="0"/>
              </a:spcAft>
              <a:defRPr sz="1600">
                <a:solidFill>
                  <a:schemeClr val="tx1"/>
                </a:solidFill>
                <a:latin typeface="Arial" pitchFamily="34" charset="0"/>
                <a:ea typeface="宋体" pitchFamily="2" charset="-122"/>
              </a:defRPr>
            </a:lvl6pPr>
            <a:lvl7pPr defTabSz="720725" eaLnBrk="0" fontAlgn="base" hangingPunct="0">
              <a:spcBef>
                <a:spcPct val="0"/>
              </a:spcBef>
              <a:spcAft>
                <a:spcPct val="0"/>
              </a:spcAft>
              <a:defRPr sz="1600">
                <a:solidFill>
                  <a:schemeClr val="tx1"/>
                </a:solidFill>
                <a:latin typeface="Arial" pitchFamily="34" charset="0"/>
                <a:ea typeface="宋体" pitchFamily="2" charset="-122"/>
              </a:defRPr>
            </a:lvl7pPr>
            <a:lvl8pPr defTabSz="720725" eaLnBrk="0" fontAlgn="base" hangingPunct="0">
              <a:spcBef>
                <a:spcPct val="0"/>
              </a:spcBef>
              <a:spcAft>
                <a:spcPct val="0"/>
              </a:spcAft>
              <a:defRPr sz="1600">
                <a:solidFill>
                  <a:schemeClr val="tx1"/>
                </a:solidFill>
                <a:latin typeface="Arial" pitchFamily="34" charset="0"/>
                <a:ea typeface="宋体" pitchFamily="2" charset="-122"/>
              </a:defRPr>
            </a:lvl8pPr>
            <a:lvl9pPr defTabSz="720725" eaLnBrk="0" fontAlgn="base" hangingPunct="0">
              <a:spcBef>
                <a:spcPct val="0"/>
              </a:spcBef>
              <a:spcAft>
                <a:spcPct val="0"/>
              </a:spcAft>
              <a:defRPr sz="1600">
                <a:solidFill>
                  <a:schemeClr val="tx1"/>
                </a:solidFill>
                <a:latin typeface="Arial" pitchFamily="34" charset="0"/>
                <a:ea typeface="宋体" pitchFamily="2" charset="-122"/>
              </a:defRPr>
            </a:lvl9pPr>
          </a:lstStyle>
          <a:p>
            <a:pPr indent="457200" eaLnBrk="1" hangingPunct="1">
              <a:lnSpc>
                <a:spcPct val="135000"/>
              </a:lnSpc>
            </a:pPr>
            <a:r>
              <a:rPr lang="zh-CN" altLang="en-US" sz="2400" dirty="0">
                <a:latin typeface="微软雅黑" pitchFamily="34" charset="-122"/>
                <a:ea typeface="微软雅黑" pitchFamily="34" charset="-122"/>
              </a:rPr>
              <a:t>如何利用这些生活中普遍存在的资源设备，促进学习者的学习就成为亟待解决的问题。将微型学习（</a:t>
            </a:r>
            <a:r>
              <a:rPr lang="en-US" altLang="zh-CN" sz="2400" dirty="0">
                <a:latin typeface="微软雅黑" pitchFamily="34" charset="-122"/>
                <a:ea typeface="微软雅黑" pitchFamily="34" charset="-122"/>
              </a:rPr>
              <a:t>Integrated Micro Learning</a:t>
            </a:r>
            <a:r>
              <a:rPr lang="zh-CN" altLang="en-US" sz="2400" dirty="0">
                <a:latin typeface="微软雅黑" pitchFamily="34" charset="-122"/>
                <a:ea typeface="微软雅黑" pitchFamily="34" charset="-122"/>
              </a:rPr>
              <a:t>，简称</a:t>
            </a:r>
            <a:r>
              <a:rPr lang="en-US" altLang="zh-CN" sz="2400" dirty="0">
                <a:latin typeface="微软雅黑" pitchFamily="34" charset="-122"/>
                <a:ea typeface="微软雅黑" pitchFamily="34" charset="-122"/>
              </a:rPr>
              <a:t>IML</a:t>
            </a:r>
            <a:r>
              <a:rPr lang="zh-CN" altLang="en-US" sz="2400" dirty="0">
                <a:latin typeface="微软雅黑" pitchFamily="34" charset="-122"/>
                <a:ea typeface="微软雅黑" pitchFamily="34" charset="-122"/>
              </a:rPr>
              <a:t>）整合于日常生活是大的发展趋势。</a:t>
            </a:r>
          </a:p>
        </p:txBody>
      </p:sp>
      <p:pic>
        <p:nvPicPr>
          <p:cNvPr id="33" name="Picture 5" descr="http://cp.donews.com/autogetarticle/_GetLockPic.php?p=http://img1.gtimg.com/tech/pics/hv1/6/35/569/370081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3120" y="3390111"/>
            <a:ext cx="3222625"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标题 14"/>
          <p:cNvSpPr>
            <a:spLocks noGrp="1"/>
          </p:cNvSpPr>
          <p:nvPr>
            <p:ph type="title"/>
          </p:nvPr>
        </p:nvSpPr>
        <p:spPr/>
        <p:txBody>
          <a:bodyPr>
            <a:normAutofit/>
          </a:bodyPr>
          <a:lstStyle/>
          <a:p>
            <a:r>
              <a:rPr lang="zh-CN" altLang="en-US" dirty="0">
                <a:latin typeface="微软雅黑" pitchFamily="34" charset="-122"/>
                <a:ea typeface="微软雅黑" pitchFamily="34" charset="-122"/>
              </a:rPr>
              <a:t>微型学习的发展 </a:t>
            </a:r>
            <a:endParaRPr lang="zh-CN" altLang="en-US" dirty="0"/>
          </a:p>
        </p:txBody>
      </p:sp>
    </p:spTree>
    <p:extLst>
      <p:ext uri="{BB962C8B-B14F-4D97-AF65-F5344CB8AC3E}">
        <p14:creationId xmlns:p14="http://schemas.microsoft.com/office/powerpoint/2010/main" val="64670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4"/>
          <p:cNvSpPr txBox="1">
            <a:spLocks noChangeArrowheads="1"/>
          </p:cNvSpPr>
          <p:nvPr/>
        </p:nvSpPr>
        <p:spPr bwMode="auto">
          <a:xfrm>
            <a:off x="2296239" y="1556792"/>
            <a:ext cx="9505056" cy="158812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20725" eaLnBrk="0" hangingPunct="0">
              <a:defRPr sz="1600">
                <a:solidFill>
                  <a:schemeClr val="tx1"/>
                </a:solidFill>
                <a:latin typeface="Arial" pitchFamily="34" charset="0"/>
                <a:ea typeface="宋体" pitchFamily="2" charset="-122"/>
              </a:defRPr>
            </a:lvl1pPr>
            <a:lvl2pPr defTabSz="720725" eaLnBrk="0" hangingPunct="0">
              <a:defRPr sz="1600">
                <a:solidFill>
                  <a:schemeClr val="tx1"/>
                </a:solidFill>
                <a:latin typeface="Arial" pitchFamily="34" charset="0"/>
                <a:ea typeface="宋体" pitchFamily="2" charset="-122"/>
              </a:defRPr>
            </a:lvl2pPr>
            <a:lvl3pPr defTabSz="720725" eaLnBrk="0" hangingPunct="0">
              <a:defRPr sz="1600">
                <a:solidFill>
                  <a:schemeClr val="tx1"/>
                </a:solidFill>
                <a:latin typeface="Arial" pitchFamily="34" charset="0"/>
                <a:ea typeface="宋体" pitchFamily="2" charset="-122"/>
              </a:defRPr>
            </a:lvl3pPr>
            <a:lvl4pPr defTabSz="720725" eaLnBrk="0" hangingPunct="0">
              <a:defRPr sz="1600">
                <a:solidFill>
                  <a:schemeClr val="tx1"/>
                </a:solidFill>
                <a:latin typeface="Arial" pitchFamily="34" charset="0"/>
                <a:ea typeface="宋体" pitchFamily="2" charset="-122"/>
              </a:defRPr>
            </a:lvl4pPr>
            <a:lvl5pPr defTabSz="720725" eaLnBrk="0" hangingPunct="0">
              <a:defRPr sz="1600">
                <a:solidFill>
                  <a:schemeClr val="tx1"/>
                </a:solidFill>
                <a:latin typeface="Arial" pitchFamily="34" charset="0"/>
                <a:ea typeface="宋体" pitchFamily="2" charset="-122"/>
              </a:defRPr>
            </a:lvl5pPr>
            <a:lvl6pPr defTabSz="720725" eaLnBrk="0" fontAlgn="base" hangingPunct="0">
              <a:spcBef>
                <a:spcPct val="0"/>
              </a:spcBef>
              <a:spcAft>
                <a:spcPct val="0"/>
              </a:spcAft>
              <a:defRPr sz="1600">
                <a:solidFill>
                  <a:schemeClr val="tx1"/>
                </a:solidFill>
                <a:latin typeface="Arial" pitchFamily="34" charset="0"/>
                <a:ea typeface="宋体" pitchFamily="2" charset="-122"/>
              </a:defRPr>
            </a:lvl6pPr>
            <a:lvl7pPr defTabSz="720725" eaLnBrk="0" fontAlgn="base" hangingPunct="0">
              <a:spcBef>
                <a:spcPct val="0"/>
              </a:spcBef>
              <a:spcAft>
                <a:spcPct val="0"/>
              </a:spcAft>
              <a:defRPr sz="1600">
                <a:solidFill>
                  <a:schemeClr val="tx1"/>
                </a:solidFill>
                <a:latin typeface="Arial" pitchFamily="34" charset="0"/>
                <a:ea typeface="宋体" pitchFamily="2" charset="-122"/>
              </a:defRPr>
            </a:lvl7pPr>
            <a:lvl8pPr defTabSz="720725" eaLnBrk="0" fontAlgn="base" hangingPunct="0">
              <a:spcBef>
                <a:spcPct val="0"/>
              </a:spcBef>
              <a:spcAft>
                <a:spcPct val="0"/>
              </a:spcAft>
              <a:defRPr sz="1600">
                <a:solidFill>
                  <a:schemeClr val="tx1"/>
                </a:solidFill>
                <a:latin typeface="Arial" pitchFamily="34" charset="0"/>
                <a:ea typeface="宋体" pitchFamily="2" charset="-122"/>
              </a:defRPr>
            </a:lvl8pPr>
            <a:lvl9pPr defTabSz="720725" eaLnBrk="0" fontAlgn="base" hangingPunct="0">
              <a:spcBef>
                <a:spcPct val="0"/>
              </a:spcBef>
              <a:spcAft>
                <a:spcPct val="0"/>
              </a:spcAft>
              <a:defRPr sz="1600">
                <a:solidFill>
                  <a:schemeClr val="tx1"/>
                </a:solidFill>
                <a:latin typeface="Arial" pitchFamily="34" charset="0"/>
                <a:ea typeface="宋体" pitchFamily="2" charset="-122"/>
              </a:defRPr>
            </a:lvl9pPr>
          </a:lstStyle>
          <a:p>
            <a:pPr indent="457200" eaLnBrk="1" hangingPunct="1">
              <a:lnSpc>
                <a:spcPct val="135000"/>
              </a:lnSpc>
            </a:pPr>
            <a:r>
              <a:rPr lang="zh-CN" altLang="en-US" sz="2400" dirty="0">
                <a:latin typeface="微软雅黑" pitchFamily="34" charset="-122"/>
                <a:ea typeface="微软雅黑" pitchFamily="34" charset="-122"/>
              </a:rPr>
              <a:t>可根据不同的学习对象，使用不同的技术设备将学习内容嵌入到日常生活中，激发学习者的学习兴趣，它适用于自学或者 </a:t>
            </a:r>
            <a:r>
              <a:rPr lang="en-US" altLang="zh-CN" sz="2400" dirty="0">
                <a:latin typeface="微软雅黑" pitchFamily="34" charset="-122"/>
                <a:ea typeface="微软雅黑" pitchFamily="34" charset="-122"/>
              </a:rPr>
              <a:t>e-learning </a:t>
            </a:r>
            <a:r>
              <a:rPr lang="zh-CN" altLang="en-US" sz="2400" dirty="0">
                <a:latin typeface="微软雅黑" pitchFamily="34" charset="-122"/>
                <a:ea typeface="微软雅黑" pitchFamily="34" charset="-122"/>
              </a:rPr>
              <a:t>课程等个性化学习。</a:t>
            </a:r>
          </a:p>
        </p:txBody>
      </p: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728" y="3506053"/>
            <a:ext cx="458152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0336" y="4077601"/>
            <a:ext cx="1184293" cy="170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标题 14"/>
          <p:cNvSpPr>
            <a:spLocks noGrp="1"/>
          </p:cNvSpPr>
          <p:nvPr>
            <p:ph type="title"/>
          </p:nvPr>
        </p:nvSpPr>
        <p:spPr/>
        <p:txBody>
          <a:bodyPr>
            <a:normAutofit/>
          </a:bodyPr>
          <a:lstStyle/>
          <a:p>
            <a:r>
              <a:rPr lang="zh-CN" altLang="en-US" dirty="0">
                <a:latin typeface="微软雅黑" pitchFamily="34" charset="-122"/>
                <a:ea typeface="微软雅黑" pitchFamily="34" charset="-122"/>
              </a:rPr>
              <a:t>微型学习的发展 </a:t>
            </a:r>
            <a:endParaRPr lang="zh-CN" altLang="en-US" dirty="0"/>
          </a:p>
        </p:txBody>
      </p:sp>
    </p:spTree>
    <p:extLst>
      <p:ext uri="{BB962C8B-B14F-4D97-AF65-F5344CB8AC3E}">
        <p14:creationId xmlns:p14="http://schemas.microsoft.com/office/powerpoint/2010/main" val="106355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495600" y="2514600"/>
            <a:ext cx="9339435" cy="2262781"/>
          </a:xfrm>
        </p:spPr>
        <p:txBody>
          <a:bodyPr/>
          <a:lstStyle/>
          <a:p>
            <a:r>
              <a:rPr lang="zh-CN" altLang="en-US" dirty="0" smtClean="0"/>
              <a:t>二、翻转课堂：开放课程与常规教学融合</a:t>
            </a:r>
            <a:endParaRPr lang="zh-CN" altLang="en-US" dirty="0"/>
          </a:p>
        </p:txBody>
      </p:sp>
    </p:spTree>
    <p:extLst>
      <p:ext uri="{BB962C8B-B14F-4D97-AF65-F5344CB8AC3E}">
        <p14:creationId xmlns:p14="http://schemas.microsoft.com/office/powerpoint/2010/main" val="2200660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87080" y="292016"/>
            <a:ext cx="8064896" cy="1008112"/>
          </a:xfrm>
        </p:spPr>
        <p:txBody>
          <a:bodyPr>
            <a:normAutofit/>
          </a:bodyPr>
          <a:lstStyle/>
          <a:p>
            <a:pPr algn="l"/>
            <a:r>
              <a:rPr lang="en-US" altLang="zh-CN" dirty="0">
                <a:solidFill>
                  <a:schemeClr val="tx1"/>
                </a:solidFill>
                <a:latin typeface="幼圆" panose="02010509060101010101" pitchFamily="49" charset="-122"/>
                <a:ea typeface="幼圆" panose="02010509060101010101" pitchFamily="49" charset="-122"/>
              </a:rPr>
              <a:t>Flipped/Inverted Classroom</a:t>
            </a:r>
            <a:endParaRPr lang="zh-CN" altLang="en-US" dirty="0">
              <a:solidFill>
                <a:schemeClr val="tx1"/>
              </a:solidFill>
              <a:latin typeface="幼圆" panose="02010509060101010101" pitchFamily="49" charset="-122"/>
              <a:ea typeface="幼圆" panose="02010509060101010101" pitchFamily="49"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0" y="1484784"/>
            <a:ext cx="6179596" cy="4248472"/>
          </a:xfrm>
          <a:prstGeom prst="rect">
            <a:avLst/>
          </a:prstGeom>
        </p:spPr>
      </p:pic>
      <p:sp>
        <p:nvSpPr>
          <p:cNvPr id="5" name="椭圆 4"/>
          <p:cNvSpPr/>
          <p:nvPr/>
        </p:nvSpPr>
        <p:spPr>
          <a:xfrm>
            <a:off x="3287688" y="2780928"/>
            <a:ext cx="792088" cy="828092"/>
          </a:xfrm>
          <a:prstGeom prst="ellipse">
            <a:avLst/>
          </a:prstGeom>
          <a:noFill/>
          <a:ln w="5715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cxnSp>
        <p:nvCxnSpPr>
          <p:cNvPr id="8" name="曲线连接符 7"/>
          <p:cNvCxnSpPr/>
          <p:nvPr/>
        </p:nvCxnSpPr>
        <p:spPr>
          <a:xfrm flipV="1">
            <a:off x="3683732" y="1988840"/>
            <a:ext cx="4572508" cy="1008112"/>
          </a:xfrm>
          <a:prstGeom prst="curvedConnector3">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8328249" y="1556793"/>
            <a:ext cx="2031325" cy="1200329"/>
          </a:xfrm>
          <a:prstGeom prst="rect">
            <a:avLst/>
          </a:prstGeom>
          <a:noFill/>
        </p:spPr>
        <p:txBody>
          <a:bodyPr wrap="none" rtlCol="0">
            <a:spAutoFit/>
          </a:bodyPr>
          <a:lstStyle/>
          <a:p>
            <a:r>
              <a:rPr lang="en-US" altLang="zh-CN" sz="2400" b="1" dirty="0">
                <a:solidFill>
                  <a:srgbClr val="FF0000"/>
                </a:solidFill>
              </a:rPr>
              <a:t>2007</a:t>
            </a:r>
            <a:r>
              <a:rPr lang="zh-CN" altLang="en-US" sz="2400" b="1" dirty="0">
                <a:solidFill>
                  <a:srgbClr val="FF0000"/>
                </a:solidFill>
              </a:rPr>
              <a:t>年</a:t>
            </a:r>
            <a:endParaRPr lang="en-US" altLang="zh-CN" sz="2400" b="1" dirty="0">
              <a:solidFill>
                <a:srgbClr val="FF0000"/>
              </a:solidFill>
            </a:endParaRPr>
          </a:p>
          <a:p>
            <a:r>
              <a:rPr lang="zh-CN" altLang="en-US" sz="2400" b="1" dirty="0"/>
              <a:t>林地公园高中</a:t>
            </a:r>
            <a:endParaRPr lang="en-US" altLang="zh-CN" sz="2400" b="1" dirty="0"/>
          </a:p>
          <a:p>
            <a:r>
              <a:rPr lang="zh-CN" altLang="en-US" sz="2400" b="1" dirty="0"/>
              <a:t>两位化学老师</a:t>
            </a:r>
          </a:p>
        </p:txBody>
      </p:sp>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14720" r="17470"/>
          <a:stretch/>
        </p:blipFill>
        <p:spPr>
          <a:xfrm>
            <a:off x="7536160" y="2767445"/>
            <a:ext cx="2915816" cy="2329156"/>
          </a:xfrm>
          <a:prstGeom prst="rect">
            <a:avLst/>
          </a:prstGeom>
          <a:ln>
            <a:noFill/>
          </a:ln>
          <a:effectLst>
            <a:softEdge rad="112500"/>
          </a:effectLst>
        </p:spPr>
      </p:pic>
    </p:spTree>
    <p:extLst>
      <p:ext uri="{BB962C8B-B14F-4D97-AF65-F5344CB8AC3E}">
        <p14:creationId xmlns:p14="http://schemas.microsoft.com/office/powerpoint/2010/main" val="291793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753" y="1839498"/>
            <a:ext cx="1495009" cy="2145338"/>
          </a:xfrm>
          <a:prstGeom prst="rect">
            <a:avLst/>
          </a:prstGeom>
        </p:spPr>
      </p:pic>
      <p:sp>
        <p:nvSpPr>
          <p:cNvPr id="11" name="圆角矩形 10"/>
          <p:cNvSpPr/>
          <p:nvPr/>
        </p:nvSpPr>
        <p:spPr>
          <a:xfrm>
            <a:off x="1775520" y="1655464"/>
            <a:ext cx="3960440" cy="2565624"/>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nvGrpSpPr>
          <p:cNvPr id="26" name="组合 25"/>
          <p:cNvGrpSpPr/>
          <p:nvPr/>
        </p:nvGrpSpPr>
        <p:grpSpPr>
          <a:xfrm>
            <a:off x="5765220" y="1655464"/>
            <a:ext cx="4363229" cy="2565624"/>
            <a:chOff x="4241219" y="1655464"/>
            <a:chExt cx="4363229" cy="2565624"/>
          </a:xfrm>
        </p:grpSpPr>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2709" y="1655464"/>
              <a:ext cx="3721739" cy="2565624"/>
            </a:xfrm>
            <a:prstGeom prst="rect">
              <a:avLst/>
            </a:prstGeom>
          </p:spPr>
        </p:pic>
        <p:sp>
          <p:nvSpPr>
            <p:cNvPr id="12" name="下弧形箭头 11"/>
            <p:cNvSpPr/>
            <p:nvPr/>
          </p:nvSpPr>
          <p:spPr>
            <a:xfrm rot="20919387">
              <a:off x="4241219" y="2903021"/>
              <a:ext cx="678220" cy="364860"/>
            </a:xfrm>
            <a:prstGeom prst="curvedUpArrow">
              <a:avLst/>
            </a:prstGeom>
            <a:solidFill>
              <a:srgbClr val="FF0000"/>
            </a:solidFill>
            <a:ln>
              <a:solidFill>
                <a:srgbClr val="FF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15" name="Picture 2" descr="D:\Image\2.其他图标\png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6760" y="4653136"/>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D:\Image\2.其他图标\png4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7560" y="4653136"/>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D:\Image\2.其他图标\png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9979" y="4657518"/>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D:\Image\2.其他图标\png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653136"/>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D:\Image\2.其他图标\png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912" y="4653136"/>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D:\Image\2.其他图标\png4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5546" y="5329214"/>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D:\Image\2.其他图标\png4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6905" y="5336327"/>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D:\Image\2.其他图标\png4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9208" y="5262736"/>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descr="D:\Image\2.其他图标\png4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2500" y="462936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组合 24"/>
          <p:cNvGrpSpPr/>
          <p:nvPr/>
        </p:nvGrpSpPr>
        <p:grpSpPr>
          <a:xfrm>
            <a:off x="2005612" y="2058430"/>
            <a:ext cx="1775471" cy="1858019"/>
            <a:chOff x="481611" y="2058429"/>
            <a:chExt cx="1775471" cy="1858019"/>
          </a:xfrm>
        </p:grpSpPr>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611" y="2058429"/>
              <a:ext cx="1625397" cy="1625397"/>
            </a:xfrm>
            <a:prstGeom prst="rect">
              <a:avLst/>
            </a:prstGeom>
          </p:spPr>
        </p:pic>
        <p:sp>
          <p:nvSpPr>
            <p:cNvPr id="5" name="矩形 4"/>
            <p:cNvSpPr/>
            <p:nvPr/>
          </p:nvSpPr>
          <p:spPr>
            <a:xfrm>
              <a:off x="1115616" y="3085451"/>
              <a:ext cx="1141466" cy="830997"/>
            </a:xfrm>
            <a:prstGeom prst="rect">
              <a:avLst/>
            </a:prstGeom>
            <a:noFill/>
          </p:spPr>
          <p:txBody>
            <a:bodyPr wrap="none" lIns="91440" tIns="45720" rIns="91440" bIns="45720">
              <a:spAutoFit/>
            </a:bodyPr>
            <a:lstStyle/>
            <a:p>
              <a:pPr algn="ctr"/>
              <a:r>
                <a:rPr lang="en-US" altLang="zh-CN"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PPT</a:t>
              </a:r>
              <a:endParaRPr lang="zh-CN" alt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spTree>
    <p:extLst>
      <p:ext uri="{BB962C8B-B14F-4D97-AF65-F5344CB8AC3E}">
        <p14:creationId xmlns:p14="http://schemas.microsoft.com/office/powerpoint/2010/main" val="220763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351584" y="4851158"/>
            <a:ext cx="7704856" cy="1384995"/>
          </a:xfrm>
          <a:prstGeom prst="rect">
            <a:avLst/>
          </a:prstGeom>
        </p:spPr>
        <p:txBody>
          <a:bodyPr wrap="square">
            <a:spAutoFit/>
          </a:bodyPr>
          <a:lstStyle/>
          <a:p>
            <a:r>
              <a:rPr lang="zh-CN" altLang="zh-CN" sz="2400" b="1" dirty="0"/>
              <a:t>逐渐以</a:t>
            </a:r>
            <a:r>
              <a:rPr lang="zh-CN" altLang="zh-CN" sz="2800" b="1" dirty="0">
                <a:solidFill>
                  <a:srgbClr val="FF0000"/>
                </a:solidFill>
              </a:rPr>
              <a:t>学生在家看视频听讲解</a:t>
            </a:r>
            <a:r>
              <a:rPr lang="zh-CN" altLang="zh-CN" sz="2400" b="1" dirty="0"/>
              <a:t>为基础，节省出课堂时间来</a:t>
            </a:r>
            <a:r>
              <a:rPr lang="zh-CN" altLang="en-US" sz="2800" b="1" dirty="0">
                <a:solidFill>
                  <a:srgbClr val="FF0000"/>
                </a:solidFill>
              </a:rPr>
              <a:t>帮助</a:t>
            </a:r>
            <a:r>
              <a:rPr lang="zh-CN" altLang="zh-CN" sz="2400" b="1" dirty="0"/>
              <a:t>在完成作业或做实验过程中</a:t>
            </a:r>
            <a:r>
              <a:rPr lang="zh-CN" altLang="zh-CN" sz="2800" b="1" dirty="0">
                <a:solidFill>
                  <a:srgbClr val="FF0000"/>
                </a:solidFill>
              </a:rPr>
              <a:t>有困难的学生</a:t>
            </a:r>
            <a:r>
              <a:rPr lang="zh-CN" altLang="zh-CN" sz="2400" b="1" dirty="0"/>
              <a:t>。</a:t>
            </a:r>
            <a:endParaRPr lang="zh-CN" altLang="en-US" sz="2400" b="1" dirty="0"/>
          </a:p>
        </p:txBody>
      </p:sp>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l="14831" r="6313"/>
          <a:stretch/>
        </p:blipFill>
        <p:spPr>
          <a:xfrm>
            <a:off x="2744242" y="2000118"/>
            <a:ext cx="2847703" cy="2407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2955" r="8737"/>
          <a:stretch/>
        </p:blipFill>
        <p:spPr>
          <a:xfrm>
            <a:off x="6631577" y="2000117"/>
            <a:ext cx="2834640" cy="24074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863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4720" r="17470"/>
          <a:stretch/>
        </p:blipFill>
        <p:spPr>
          <a:xfrm>
            <a:off x="2207568" y="3836148"/>
            <a:ext cx="2915816" cy="2329156"/>
          </a:xfrm>
          <a:prstGeom prst="rect">
            <a:avLst/>
          </a:prstGeom>
          <a:ln>
            <a:noFill/>
          </a:ln>
          <a:effectLst>
            <a:outerShdw blurRad="292100" dist="139700" dir="2700000" algn="tl" rotWithShape="0">
              <a:srgbClr val="333333">
                <a:alpha val="65000"/>
              </a:srgbClr>
            </a:outerShdw>
          </a:effectLst>
        </p:spPr>
      </p:pic>
      <p:sp>
        <p:nvSpPr>
          <p:cNvPr id="7" name="椭圆形标注 6"/>
          <p:cNvSpPr/>
          <p:nvPr/>
        </p:nvSpPr>
        <p:spPr>
          <a:xfrm>
            <a:off x="5087888" y="764704"/>
            <a:ext cx="7104112" cy="3744416"/>
          </a:xfrm>
          <a:prstGeom prst="wedgeEllipseCallout">
            <a:avLst>
              <a:gd name="adj1" fmla="val -49908"/>
              <a:gd name="adj2" fmla="val 49004"/>
            </a:avLst>
          </a:prstGeom>
          <a:ln w="57150"/>
        </p:spPr>
        <p:style>
          <a:lnRef idx="2">
            <a:schemeClr val="accent1"/>
          </a:lnRef>
          <a:fillRef idx="1">
            <a:schemeClr val="lt1"/>
          </a:fillRef>
          <a:effectRef idx="0">
            <a:schemeClr val="accent1"/>
          </a:effectRef>
          <a:fontRef idx="minor">
            <a:schemeClr val="dk1"/>
          </a:fontRef>
        </p:style>
        <p:txBody>
          <a:bodyPr rtlCol="0" anchor="ctr"/>
          <a:lstStyle/>
          <a:p>
            <a:r>
              <a:rPr lang="en-US" altLang="zh-CN" sz="2400" b="1" dirty="0"/>
              <a:t>“</a:t>
            </a:r>
            <a:r>
              <a:rPr lang="zh-CN" altLang="en-US" sz="2400" b="1" dirty="0"/>
              <a:t>颠倒</a:t>
            </a:r>
            <a:r>
              <a:rPr lang="zh-CN" altLang="zh-CN" sz="2400" b="1" dirty="0"/>
              <a:t>课堂已经</a:t>
            </a:r>
            <a:r>
              <a:rPr lang="zh-CN" altLang="zh-CN" sz="2800" b="1" dirty="0">
                <a:solidFill>
                  <a:srgbClr val="FF0000"/>
                </a:solidFill>
              </a:rPr>
              <a:t>改变</a:t>
            </a:r>
            <a:r>
              <a:rPr lang="zh-CN" altLang="zh-CN" sz="2400" b="1" dirty="0"/>
              <a:t>了我们的教学实践。</a:t>
            </a:r>
            <a:endParaRPr lang="en-US" altLang="zh-CN" sz="2400" b="1" dirty="0"/>
          </a:p>
          <a:p>
            <a:r>
              <a:rPr lang="zh-CN" altLang="zh-CN" sz="2400" b="1" dirty="0"/>
              <a:t>我们</a:t>
            </a:r>
            <a:r>
              <a:rPr lang="zh-CN" altLang="zh-CN" sz="2800" b="1" dirty="0">
                <a:solidFill>
                  <a:srgbClr val="FF0000"/>
                </a:solidFill>
              </a:rPr>
              <a:t>再也不会</a:t>
            </a:r>
            <a:r>
              <a:rPr lang="zh-CN" altLang="zh-CN" sz="2400" b="1" dirty="0"/>
              <a:t>在学生面前花费</a:t>
            </a:r>
            <a:r>
              <a:rPr lang="en-US" altLang="zh-CN" sz="2400" b="1" dirty="0"/>
              <a:t>30—60</a:t>
            </a:r>
            <a:r>
              <a:rPr lang="zh-CN" altLang="zh-CN" sz="2400" b="1" dirty="0"/>
              <a:t>分钟来讲解。</a:t>
            </a:r>
            <a:endParaRPr lang="en-US" altLang="zh-CN" sz="2400" b="1" dirty="0"/>
          </a:p>
          <a:p>
            <a:r>
              <a:rPr lang="zh-CN" altLang="zh-CN" sz="2400" b="1" dirty="0"/>
              <a:t>我们可能</a:t>
            </a:r>
            <a:r>
              <a:rPr lang="zh-CN" altLang="zh-CN" sz="2800" b="1" dirty="0">
                <a:solidFill>
                  <a:srgbClr val="FF0000"/>
                </a:solidFill>
              </a:rPr>
              <a:t>永远不会回到传统的教学方式</a:t>
            </a:r>
            <a:r>
              <a:rPr lang="zh-CN" altLang="zh-CN" sz="2400" b="1" dirty="0"/>
              <a:t>了。</a:t>
            </a:r>
            <a:r>
              <a:rPr lang="en-US" altLang="zh-CN" sz="2400" b="1" dirty="0"/>
              <a:t>”</a:t>
            </a:r>
          </a:p>
          <a:p>
            <a:r>
              <a:rPr lang="zh-CN" altLang="zh-CN" sz="2400" b="1" dirty="0"/>
              <a:t>这对搭档对此深有感触。</a:t>
            </a:r>
            <a:r>
              <a:rPr lang="en-US" altLang="zh-CN" sz="2400" b="1" dirty="0"/>
              <a:t> </a:t>
            </a:r>
            <a:endParaRPr lang="zh-CN" altLang="en-US" sz="2400" b="1" dirty="0"/>
          </a:p>
        </p:txBody>
      </p:sp>
    </p:spTree>
    <p:extLst>
      <p:ext uri="{BB962C8B-B14F-4D97-AF65-F5344CB8AC3E}">
        <p14:creationId xmlns:p14="http://schemas.microsoft.com/office/powerpoint/2010/main" val="884623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水珠" descr="water"/>
          <p:cNvPicPr>
            <a:picLocks noChangeAspect="1" noChangeArrowheads="1"/>
          </p:cNvPicPr>
          <p:nvPr/>
        </p:nvPicPr>
        <p:blipFill>
          <a:blip r:embed="rId2"/>
          <a:srcRect l="22409" t="16374" b="27486"/>
          <a:stretch>
            <a:fillRect/>
          </a:stretch>
        </p:blipFill>
        <p:spPr bwMode="gray">
          <a:xfrm rot="786797">
            <a:off x="8153401" y="-381000"/>
            <a:ext cx="2417763" cy="1995488"/>
          </a:xfrm>
          <a:prstGeom prst="rect">
            <a:avLst/>
          </a:prstGeom>
          <a:noFill/>
          <a:ln w="9525">
            <a:noFill/>
            <a:miter lim="800000"/>
            <a:headEnd/>
            <a:tailEnd/>
          </a:ln>
        </p:spPr>
      </p:pic>
      <p:sp>
        <p:nvSpPr>
          <p:cNvPr id="2" name="小圆"/>
          <p:cNvSpPr/>
          <p:nvPr/>
        </p:nvSpPr>
        <p:spPr>
          <a:xfrm>
            <a:off x="5283432" y="2760448"/>
            <a:ext cx="1584176" cy="1584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大圆"/>
          <p:cNvSpPr/>
          <p:nvPr/>
        </p:nvSpPr>
        <p:spPr>
          <a:xfrm>
            <a:off x="3750784" y="1227800"/>
            <a:ext cx="4649472" cy="464947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微访谈"/>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762" y="180601"/>
            <a:ext cx="1460943" cy="1460943"/>
          </a:xfrm>
          <a:prstGeom prst="rect">
            <a:avLst/>
          </a:prstGeom>
        </p:spPr>
      </p:pic>
      <p:pic>
        <p:nvPicPr>
          <p:cNvPr id="5" name="微博"/>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7608" y="3395304"/>
            <a:ext cx="1639984" cy="1639984"/>
          </a:xfrm>
          <a:prstGeom prst="rect">
            <a:avLst/>
          </a:prstGeom>
        </p:spPr>
      </p:pic>
      <p:pic>
        <p:nvPicPr>
          <p:cNvPr id="6" name="微信"/>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5681" y="396945"/>
            <a:ext cx="1492593" cy="1492593"/>
          </a:xfrm>
          <a:prstGeom prst="rect">
            <a:avLst/>
          </a:prstGeom>
        </p:spPr>
      </p:pic>
      <p:pic>
        <p:nvPicPr>
          <p:cNvPr id="8" name="微小说"/>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6241" y="2726433"/>
            <a:ext cx="1547775" cy="1547775"/>
          </a:xfrm>
          <a:prstGeom prst="rect">
            <a:avLst/>
          </a:prstGeom>
        </p:spPr>
      </p:pic>
      <p:pic>
        <p:nvPicPr>
          <p:cNvPr id="9" name="微电影"/>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1984" y="5233382"/>
            <a:ext cx="1619250" cy="1619250"/>
          </a:xfrm>
          <a:prstGeom prst="rect">
            <a:avLst/>
          </a:prstGeom>
        </p:spPr>
      </p:pic>
      <p:pic>
        <p:nvPicPr>
          <p:cNvPr id="10" name="微课程"/>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7475" y="2002653"/>
            <a:ext cx="2785303" cy="2785303"/>
          </a:xfrm>
          <a:prstGeom prst="rect">
            <a:avLst/>
          </a:prstGeom>
        </p:spPr>
      </p:pic>
      <p:pic>
        <p:nvPicPr>
          <p:cNvPr id="4" name="聚焦"/>
          <p:cNvPicPr>
            <a:picLocks noChangeAspect="1"/>
          </p:cNvPicPr>
          <p:nvPr/>
        </p:nvPicPr>
        <p:blipFill rotWithShape="1">
          <a:blip r:embed="rId9" cstate="print">
            <a:extLst>
              <a:ext uri="{28A0092B-C50C-407E-A947-70E740481C1C}">
                <a14:useLocalDpi xmlns:a14="http://schemas.microsoft.com/office/drawing/2010/main" val="0"/>
              </a:ext>
            </a:extLst>
          </a:blip>
          <a:srcRect r="15870" b="27325"/>
          <a:stretch/>
        </p:blipFill>
        <p:spPr>
          <a:xfrm>
            <a:off x="4084467" y="1052736"/>
            <a:ext cx="1178231" cy="897710"/>
          </a:xfrm>
          <a:prstGeom prst="teardrop">
            <a:avLst/>
          </a:prstGeom>
        </p:spPr>
      </p:pic>
      <p:sp>
        <p:nvSpPr>
          <p:cNvPr id="11" name="TextBox 聚焦"/>
          <p:cNvSpPr txBox="1"/>
          <p:nvPr/>
        </p:nvSpPr>
        <p:spPr>
          <a:xfrm>
            <a:off x="5405224" y="1086093"/>
            <a:ext cx="3888432" cy="830997"/>
          </a:xfrm>
          <a:prstGeom prst="rect">
            <a:avLst/>
          </a:prstGeom>
          <a:noFill/>
        </p:spPr>
        <p:txBody>
          <a:bodyPr wrap="square" rtlCol="0">
            <a:spAutoFit/>
          </a:bodyPr>
          <a:lstStyle/>
          <a:p>
            <a:r>
              <a:rPr lang="zh-CN" altLang="en-US" sz="2400" dirty="0">
                <a:latin typeface="方正卡通简体" pitchFamily="65" charset="-122"/>
                <a:ea typeface="方正卡通简体" pitchFamily="65" charset="-122"/>
              </a:rPr>
              <a:t>聚焦某个小知识点或具体问题，针对性强，主题突出</a:t>
            </a:r>
          </a:p>
        </p:txBody>
      </p:sp>
      <p:pic>
        <p:nvPicPr>
          <p:cNvPr id="12" name="麻雀"/>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41056" y="2132856"/>
            <a:ext cx="1335217" cy="894830"/>
          </a:xfrm>
          <a:prstGeom prst="heart">
            <a:avLst/>
          </a:prstGeom>
        </p:spPr>
      </p:pic>
      <p:sp>
        <p:nvSpPr>
          <p:cNvPr id="14" name="TextBox 结构"/>
          <p:cNvSpPr txBox="1"/>
          <p:nvPr/>
        </p:nvSpPr>
        <p:spPr>
          <a:xfrm>
            <a:off x="5432256" y="2164773"/>
            <a:ext cx="3888432" cy="830997"/>
          </a:xfrm>
          <a:prstGeom prst="rect">
            <a:avLst/>
          </a:prstGeom>
          <a:noFill/>
        </p:spPr>
        <p:txBody>
          <a:bodyPr wrap="square" rtlCol="0">
            <a:spAutoFit/>
          </a:bodyPr>
          <a:lstStyle/>
          <a:p>
            <a:r>
              <a:rPr lang="zh-CN" altLang="en-US" sz="2400" dirty="0">
                <a:latin typeface="方正卡通简体" pitchFamily="65" charset="-122"/>
                <a:ea typeface="方正卡通简体" pitchFamily="65" charset="-122"/>
              </a:rPr>
              <a:t>教学内容</a:t>
            </a:r>
            <a:r>
              <a:rPr lang="en-US" altLang="zh-CN" sz="2400" dirty="0">
                <a:latin typeface="方正卡通简体" pitchFamily="65" charset="-122"/>
                <a:ea typeface="方正卡通简体" pitchFamily="65" charset="-122"/>
              </a:rPr>
              <a:t>+</a:t>
            </a:r>
            <a:r>
              <a:rPr lang="zh-CN" altLang="en-US" sz="2400" dirty="0">
                <a:latin typeface="方正卡通简体" pitchFamily="65" charset="-122"/>
                <a:ea typeface="方正卡通简体" pitchFamily="65" charset="-122"/>
              </a:rPr>
              <a:t>活动</a:t>
            </a:r>
            <a:r>
              <a:rPr lang="en-US" altLang="zh-CN" sz="2400" dirty="0">
                <a:latin typeface="方正卡通简体" pitchFamily="65" charset="-122"/>
                <a:ea typeface="方正卡通简体" pitchFamily="65" charset="-122"/>
              </a:rPr>
              <a:t>+</a:t>
            </a:r>
            <a:r>
              <a:rPr lang="zh-CN" altLang="en-US" sz="2400" dirty="0">
                <a:latin typeface="方正卡通简体" pitchFamily="65" charset="-122"/>
                <a:ea typeface="方正卡通简体" pitchFamily="65" charset="-122"/>
              </a:rPr>
              <a:t>评价</a:t>
            </a:r>
            <a:r>
              <a:rPr lang="en-US" altLang="zh-CN" sz="2400" dirty="0">
                <a:latin typeface="方正卡通简体" pitchFamily="65" charset="-122"/>
                <a:ea typeface="方正卡通简体" pitchFamily="65" charset="-122"/>
              </a:rPr>
              <a:t>+</a:t>
            </a:r>
            <a:r>
              <a:rPr lang="zh-CN" altLang="en-US" sz="2400" dirty="0">
                <a:latin typeface="方正卡通简体" pitchFamily="65" charset="-122"/>
                <a:ea typeface="方正卡通简体" pitchFamily="65" charset="-122"/>
              </a:rPr>
              <a:t>认证</a:t>
            </a:r>
            <a:endParaRPr lang="en-US" altLang="zh-CN" sz="2400" dirty="0">
              <a:latin typeface="方正卡通简体" pitchFamily="65" charset="-122"/>
              <a:ea typeface="方正卡通简体" pitchFamily="65" charset="-122"/>
            </a:endParaRPr>
          </a:p>
          <a:p>
            <a:r>
              <a:rPr lang="zh-CN" altLang="en-US" sz="2400" dirty="0">
                <a:latin typeface="方正卡通简体" pitchFamily="65" charset="-122"/>
                <a:ea typeface="方正卡通简体" pitchFamily="65" charset="-122"/>
              </a:rPr>
              <a:t>“麻雀虽小，五脏俱全！”</a:t>
            </a:r>
          </a:p>
        </p:txBody>
      </p:sp>
      <p:pic>
        <p:nvPicPr>
          <p:cNvPr id="13" name="时间"/>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38182" y="3251197"/>
            <a:ext cx="1070800" cy="1122555"/>
          </a:xfrm>
          <a:prstGeom prst="rect">
            <a:avLst/>
          </a:prstGeom>
        </p:spPr>
      </p:pic>
      <p:sp>
        <p:nvSpPr>
          <p:cNvPr id="16" name="TextBox 时间"/>
          <p:cNvSpPr txBox="1"/>
          <p:nvPr/>
        </p:nvSpPr>
        <p:spPr>
          <a:xfrm>
            <a:off x="5432256" y="3434077"/>
            <a:ext cx="4566984" cy="830997"/>
          </a:xfrm>
          <a:prstGeom prst="rect">
            <a:avLst/>
          </a:prstGeom>
          <a:noFill/>
        </p:spPr>
        <p:txBody>
          <a:bodyPr wrap="square" rtlCol="0">
            <a:spAutoFit/>
          </a:bodyPr>
          <a:lstStyle/>
          <a:p>
            <a:r>
              <a:rPr lang="zh-CN" altLang="en-US" sz="2400" dirty="0">
                <a:latin typeface="方正卡通简体" pitchFamily="65" charset="-122"/>
                <a:ea typeface="方正卡通简体" pitchFamily="65" charset="-122"/>
              </a:rPr>
              <a:t>持续时间短，一般在</a:t>
            </a:r>
            <a:r>
              <a:rPr lang="en-US" altLang="zh-CN" sz="2400" dirty="0">
                <a:latin typeface="方正卡通简体" pitchFamily="65" charset="-122"/>
                <a:ea typeface="方正卡通简体" pitchFamily="65" charset="-122"/>
              </a:rPr>
              <a:t>3~20</a:t>
            </a:r>
            <a:r>
              <a:rPr lang="zh-CN" altLang="en-US" sz="2400" dirty="0">
                <a:latin typeface="方正卡通简体" pitchFamily="65" charset="-122"/>
                <a:ea typeface="方正卡通简体" pitchFamily="65" charset="-122"/>
              </a:rPr>
              <a:t>分钟；</a:t>
            </a:r>
            <a:endParaRPr lang="en-US" altLang="zh-CN" sz="2400" dirty="0">
              <a:latin typeface="方正卡通简体" pitchFamily="65" charset="-122"/>
              <a:ea typeface="方正卡通简体" pitchFamily="65" charset="-122"/>
            </a:endParaRPr>
          </a:p>
          <a:p>
            <a:r>
              <a:rPr lang="zh-CN" altLang="en-US" sz="2400" dirty="0">
                <a:latin typeface="方正卡通简体" pitchFamily="65" charset="-122"/>
                <a:ea typeface="方正卡通简体" pitchFamily="65" charset="-122"/>
              </a:rPr>
              <a:t>内容少，容量小，支持移动学习</a:t>
            </a:r>
          </a:p>
        </p:txBody>
      </p:sp>
      <p:pic>
        <p:nvPicPr>
          <p:cNvPr id="15" name="图片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29612" y="4564422"/>
            <a:ext cx="1380508" cy="1161241"/>
          </a:xfrm>
          <a:prstGeom prst="rect">
            <a:avLst/>
          </a:prstGeom>
        </p:spPr>
      </p:pic>
      <p:sp>
        <p:nvSpPr>
          <p:cNvPr id="18" name="TextBox 形式"/>
          <p:cNvSpPr txBox="1"/>
          <p:nvPr/>
        </p:nvSpPr>
        <p:spPr>
          <a:xfrm>
            <a:off x="5335078" y="4729543"/>
            <a:ext cx="4566984" cy="830997"/>
          </a:xfrm>
          <a:prstGeom prst="rect">
            <a:avLst/>
          </a:prstGeom>
          <a:noFill/>
        </p:spPr>
        <p:txBody>
          <a:bodyPr wrap="square" rtlCol="0">
            <a:spAutoFit/>
          </a:bodyPr>
          <a:lstStyle/>
          <a:p>
            <a:r>
              <a:rPr lang="zh-CN" altLang="en-US" sz="2400" dirty="0">
                <a:latin typeface="方正卡通简体" pitchFamily="65" charset="-122"/>
                <a:ea typeface="方正卡通简体" pitchFamily="65" charset="-122"/>
              </a:rPr>
              <a:t>表现形式多样，视频、动画、图片集</a:t>
            </a:r>
          </a:p>
        </p:txBody>
      </p:sp>
    </p:spTree>
    <p:extLst>
      <p:ext uri="{BB962C8B-B14F-4D97-AF65-F5344CB8AC3E}">
        <p14:creationId xmlns:p14="http://schemas.microsoft.com/office/powerpoint/2010/main" val="365499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
                                        </p:tgtEl>
                                      </p:cBhvr>
                                    </p:animEffect>
                                    <p:set>
                                      <p:cBhvr>
                                        <p:cTn id="61" dur="1" fill="hold">
                                          <p:stCondLst>
                                            <p:cond delay="499"/>
                                          </p:stCondLst>
                                        </p:cTn>
                                        <p:tgtEl>
                                          <p:spTgt spid="3"/>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
                                        </p:tgtEl>
                                      </p:cBhvr>
                                    </p:animEffect>
                                    <p:set>
                                      <p:cBhvr>
                                        <p:cTn id="66" dur="1" fill="hold">
                                          <p:stCondLst>
                                            <p:cond delay="499"/>
                                          </p:stCondLst>
                                        </p:cTn>
                                        <p:tgtEl>
                                          <p:spTgt spid="2"/>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0" presetClass="path" presetSubtype="0" accel="50000" decel="50000" fill="hold" nodeType="clickEffect">
                                  <p:stCondLst>
                                    <p:cond delay="0"/>
                                  </p:stCondLst>
                                  <p:childTnLst>
                                    <p:animMotion origin="layout" path="M 3.05556E-6 0.00092 C -0.09306 -0.00046 -0.11059 0.00995 -0.16979 -0.00718 C -0.17604 -0.01158 -0.18177 -0.0169 -0.18802 -0.0213 C -0.19809 -0.02801 -0.20955 -0.0331 -0.2191 -0.0412 C -0.22813 -0.04908 -0.23889 -0.05926 -0.25 -0.0632 C -0.25573 -0.06945 -0.25868 -0.07639 -0.26667 -0.07917 C -0.27795 -0.09213 -0.2717 -0.08426 -0.2849 -0.10301 C -0.28611 -0.10509 -0.28889 -0.10533 -0.29028 -0.10718 C -0.29705 -0.11574 -0.30591 -0.12778 -0.31216 -0.13727 C -0.31684 -0.14445 -0.31997 -0.15208 -0.325 -0.15926 C -0.32952 -0.17361 -0.32309 -0.15602 -0.33212 -0.1713 C -0.33577 -0.17732 -0.33577 -0.18472 -0.33959 -0.1912 C -0.34393 -0.21134 -0.34792 -0.23079 -0.35035 -0.25139 C -0.34983 -0.25995 -0.34879 -0.27732 -0.34879 -0.27708 L -0.35035 -0.28912 " pathEditMode="relative" rAng="0" ptsTypes="fffffffffffffAA">
                                      <p:cBhvr>
                                        <p:cTn id="73" dur="2000" fill="hold"/>
                                        <p:tgtEl>
                                          <p:spTgt spid="10"/>
                                        </p:tgtEl>
                                        <p:attrNameLst>
                                          <p:attrName>ppt_x</p:attrName>
                                          <p:attrName>ppt_y</p:attrName>
                                        </p:attrNameLst>
                                      </p:cBhvr>
                                      <p:rCtr x="-17517" y="-14051"/>
                                    </p:animMotion>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500"/>
                                        <p:tgtEl>
                                          <p:spTgt spid="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500"/>
                                        <p:tgtEl>
                                          <p:spTgt spid="1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500"/>
                                        <p:tgtEl>
                                          <p:spTgt spid="1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500"/>
                                        <p:tgtEl>
                                          <p:spTgt spid="1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fade">
                                      <p:cBhvr>
                                        <p:cTn id="102" dur="500"/>
                                        <p:tgtEl>
                                          <p:spTgt spid="1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11" grpId="0"/>
      <p:bldP spid="14" grpId="0"/>
      <p:bldP spid="16"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981200" y="11663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5400" dirty="0">
                <a:latin typeface="幼圆" panose="02010509060101010101" pitchFamily="49" charset="-122"/>
                <a:ea typeface="幼圆" panose="02010509060101010101" pitchFamily="49" charset="-122"/>
                <a:cs typeface="+mn-cs"/>
              </a:rPr>
              <a:t>Benefits</a:t>
            </a:r>
            <a:endParaRPr lang="zh-CN" altLang="en-US" sz="5400" dirty="0">
              <a:latin typeface="幼圆" panose="02010509060101010101" pitchFamily="49" charset="-122"/>
              <a:ea typeface="幼圆" panose="02010509060101010101" pitchFamily="49" charset="-122"/>
              <a:cs typeface="+mn-cs"/>
            </a:endParaRPr>
          </a:p>
        </p:txBody>
      </p:sp>
      <p:sp>
        <p:nvSpPr>
          <p:cNvPr id="8" name="内容占位符 2"/>
          <p:cNvSpPr>
            <a:spLocks noGrp="1"/>
          </p:cNvSpPr>
          <p:nvPr>
            <p:ph idx="1"/>
          </p:nvPr>
        </p:nvSpPr>
        <p:spPr>
          <a:xfrm>
            <a:off x="1775520" y="1268760"/>
            <a:ext cx="10225136" cy="4925144"/>
          </a:xfrm>
        </p:spPr>
        <p:txBody>
          <a:bodyPr>
            <a:noAutofit/>
          </a:bodyPr>
          <a:lstStyle/>
          <a:p>
            <a:r>
              <a:rPr lang="zh-CN" altLang="en-US" sz="2800" dirty="0"/>
              <a:t>视频教学的方式，帮助学校教育</a:t>
            </a:r>
            <a:r>
              <a:rPr lang="zh-CN" altLang="en-US" sz="2800" b="1" dirty="0">
                <a:solidFill>
                  <a:srgbClr val="FF0000"/>
                </a:solidFill>
              </a:rPr>
              <a:t>扩展和延伸了教育资源</a:t>
            </a:r>
            <a:r>
              <a:rPr lang="zh-CN" altLang="en-US" sz="2800" dirty="0"/>
              <a:t>，教师不再仅仅是学生学习内容获得的唯一来源。</a:t>
            </a:r>
            <a:endParaRPr lang="en-US" altLang="zh-CN" sz="2800" dirty="0"/>
          </a:p>
          <a:p>
            <a:endParaRPr lang="en-US" altLang="zh-CN" sz="2800" dirty="0"/>
          </a:p>
          <a:p>
            <a:r>
              <a:rPr lang="zh-CN" altLang="en-US" sz="2800" dirty="0"/>
              <a:t>颠倒课堂模式允许</a:t>
            </a:r>
            <a:r>
              <a:rPr lang="zh-CN" altLang="en-US" sz="2800" b="1" dirty="0">
                <a:solidFill>
                  <a:srgbClr val="FF0000"/>
                </a:solidFill>
              </a:rPr>
              <a:t>学生根据自己的情况、学习偏好</a:t>
            </a:r>
            <a:r>
              <a:rPr lang="zh-CN" altLang="en-US" sz="2800" dirty="0"/>
              <a:t>，自定步调地学习。</a:t>
            </a:r>
            <a:endParaRPr lang="en-US" altLang="zh-CN" sz="2800" dirty="0"/>
          </a:p>
          <a:p>
            <a:endParaRPr lang="en-US" altLang="zh-CN" sz="2800" dirty="0"/>
          </a:p>
          <a:p>
            <a:r>
              <a:rPr lang="zh-CN" altLang="en-US" sz="2800" dirty="0"/>
              <a:t>颠倒课堂帮助</a:t>
            </a:r>
            <a:r>
              <a:rPr lang="zh-CN" altLang="en-US" sz="2800" b="1" dirty="0">
                <a:solidFill>
                  <a:srgbClr val="FF0000"/>
                </a:solidFill>
              </a:rPr>
              <a:t>学校教育延伸到家庭</a:t>
            </a:r>
            <a:r>
              <a:rPr lang="zh-CN" altLang="en-US" sz="2800" dirty="0"/>
              <a:t>，教师不再是学生学习的唯一负责人。</a:t>
            </a:r>
            <a:endParaRPr lang="en-US" altLang="zh-CN" sz="2800" dirty="0"/>
          </a:p>
          <a:p>
            <a:endParaRPr lang="en-US" altLang="zh-CN" sz="2800" dirty="0"/>
          </a:p>
          <a:p>
            <a:r>
              <a:rPr lang="zh-CN" altLang="en-US" sz="2800" dirty="0"/>
              <a:t>颠倒课堂增加了师生、生生、师师</a:t>
            </a:r>
            <a:r>
              <a:rPr lang="zh-CN" altLang="en-US" sz="3200" b="1" dirty="0">
                <a:solidFill>
                  <a:srgbClr val="FF0000"/>
                </a:solidFill>
              </a:rPr>
              <a:t>互动</a:t>
            </a:r>
            <a:endParaRPr lang="en-US" altLang="zh-CN" sz="3200" b="1" dirty="0">
              <a:solidFill>
                <a:srgbClr val="FF0000"/>
              </a:solidFill>
            </a:endParaRPr>
          </a:p>
          <a:p>
            <a:endParaRPr lang="en-US" altLang="zh-CN" sz="2800" dirty="0"/>
          </a:p>
          <a:p>
            <a:r>
              <a:rPr lang="en-US" altLang="zh-CN" sz="2000" b="1" dirty="0"/>
              <a:t>······</a:t>
            </a:r>
          </a:p>
        </p:txBody>
      </p:sp>
    </p:spTree>
    <p:extLst>
      <p:ext uri="{BB962C8B-B14F-4D97-AF65-F5344CB8AC3E}">
        <p14:creationId xmlns:p14="http://schemas.microsoft.com/office/powerpoint/2010/main" val="292461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560" y="1988841"/>
            <a:ext cx="5616624" cy="3861429"/>
          </a:xfrm>
          <a:prstGeom prst="rect">
            <a:avLst/>
          </a:prstGeom>
        </p:spPr>
      </p:pic>
      <p:sp>
        <p:nvSpPr>
          <p:cNvPr id="5" name="椭圆 4"/>
          <p:cNvSpPr/>
          <p:nvPr/>
        </p:nvSpPr>
        <p:spPr>
          <a:xfrm>
            <a:off x="1559496" y="1196752"/>
            <a:ext cx="6480720" cy="4896544"/>
          </a:xfrm>
          <a:prstGeom prst="ellipse">
            <a:avLst/>
          </a:prstGeom>
          <a:noFill/>
          <a:ln w="5715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grpSp>
        <p:nvGrpSpPr>
          <p:cNvPr id="7" name="组合 6"/>
          <p:cNvGrpSpPr/>
          <p:nvPr/>
        </p:nvGrpSpPr>
        <p:grpSpPr>
          <a:xfrm>
            <a:off x="7680177" y="2708920"/>
            <a:ext cx="2954671" cy="1754326"/>
            <a:chOff x="6156176" y="2708920"/>
            <a:chExt cx="2954671" cy="1754326"/>
          </a:xfrm>
        </p:grpSpPr>
        <p:sp>
          <p:nvSpPr>
            <p:cNvPr id="3" name="右箭头 2"/>
            <p:cNvSpPr/>
            <p:nvPr/>
          </p:nvSpPr>
          <p:spPr>
            <a:xfrm>
              <a:off x="6156176" y="3140968"/>
              <a:ext cx="1021204"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164288" y="2708920"/>
              <a:ext cx="1946559"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World</a:t>
              </a:r>
            </a:p>
            <a:p>
              <a:pPr algn="ctr"/>
              <a:r>
                <a:rPr lang="en-US" altLang="zh-CN"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Wide</a:t>
              </a:r>
              <a:endParaRPr lang="zh-CN"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10" name="椭圆 9"/>
          <p:cNvSpPr/>
          <p:nvPr/>
        </p:nvSpPr>
        <p:spPr>
          <a:xfrm>
            <a:off x="3503712" y="3226478"/>
            <a:ext cx="792088" cy="634570"/>
          </a:xfrm>
          <a:prstGeom prst="ellipse">
            <a:avLst/>
          </a:prstGeom>
          <a:noFill/>
          <a:ln w="5715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 name="标题 7"/>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133557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1703512" y="1052736"/>
            <a:ext cx="10200456" cy="4925144"/>
          </a:xfrm>
        </p:spPr>
        <p:txBody>
          <a:bodyPr/>
          <a:lstStyle/>
          <a:p>
            <a:r>
              <a:rPr lang="en-US" altLang="zh-CN" sz="2400" dirty="0"/>
              <a:t>2011</a:t>
            </a:r>
            <a:r>
              <a:rPr lang="zh-CN" altLang="zh-CN" sz="2400" dirty="0"/>
              <a:t>年秋天，美国明尼苏达州斯蒂尔沃特市石桥小学开始了数学</a:t>
            </a:r>
            <a:r>
              <a:rPr lang="zh-CN" altLang="en-US" sz="2400" dirty="0"/>
              <a:t>颠倒课堂</a:t>
            </a:r>
            <a:r>
              <a:rPr lang="zh-CN" altLang="zh-CN" sz="2400" dirty="0"/>
              <a:t>试点计划</a:t>
            </a:r>
            <a:r>
              <a:rPr lang="zh-CN" altLang="zh-CN" sz="2400" dirty="0" smtClean="0"/>
              <a:t>。</a:t>
            </a:r>
            <a:endParaRPr lang="en-US" altLang="zh-CN" sz="2400" dirty="0" smtClean="0"/>
          </a:p>
          <a:p>
            <a:endParaRPr lang="en-US" altLang="zh-CN" sz="2400" dirty="0"/>
          </a:p>
          <a:p>
            <a:r>
              <a:rPr lang="zh-CN" altLang="zh-CN" sz="2400" dirty="0"/>
              <a:t>五、六年级的学生们</a:t>
            </a:r>
            <a:r>
              <a:rPr lang="zh-CN" altLang="zh-CN" sz="2400" b="1" u="sng" dirty="0"/>
              <a:t>回家看教师的教学影片</a:t>
            </a:r>
            <a:r>
              <a:rPr lang="zh-CN" altLang="zh-CN" sz="2400" dirty="0"/>
              <a:t>，回到</a:t>
            </a:r>
            <a:r>
              <a:rPr lang="zh-CN" altLang="zh-CN" sz="2400" b="1" dirty="0">
                <a:solidFill>
                  <a:srgbClr val="FF0000"/>
                </a:solidFill>
              </a:rPr>
              <a:t>课堂上</a:t>
            </a:r>
            <a:r>
              <a:rPr lang="zh-CN" altLang="zh-CN" sz="2400" dirty="0"/>
              <a:t>可以</a:t>
            </a:r>
            <a:r>
              <a:rPr lang="zh-CN" altLang="zh-CN" sz="2400" b="1" dirty="0">
                <a:solidFill>
                  <a:srgbClr val="FF0000"/>
                </a:solidFill>
              </a:rPr>
              <a:t>在教师和同伴的帮助下完成作业</a:t>
            </a:r>
            <a:r>
              <a:rPr lang="zh-CN" altLang="zh-CN" sz="2400" dirty="0"/>
              <a:t>。因此，他们不再有在父母身边做作业时因不会做题而出现的挣扎和挫折感。</a:t>
            </a:r>
            <a:endParaRPr lang="en-US" altLang="zh-CN" sz="2400" dirty="0"/>
          </a:p>
          <a:p>
            <a:endParaRPr lang="en-US" altLang="zh-CN" sz="2400" dirty="0"/>
          </a:p>
          <a:p>
            <a:r>
              <a:rPr lang="zh-CN" altLang="zh-CN" sz="2400" dirty="0"/>
              <a:t>按自己的学习进度</a:t>
            </a:r>
            <a:r>
              <a:rPr lang="zh-CN" altLang="en-US" sz="2400" dirty="0"/>
              <a:t>、</a:t>
            </a:r>
            <a:r>
              <a:rPr lang="zh-CN" altLang="zh-CN" sz="2400" dirty="0"/>
              <a:t>观看</a:t>
            </a:r>
            <a:r>
              <a:rPr lang="en-US" altLang="zh-CN" sz="2400" dirty="0"/>
              <a:t>10</a:t>
            </a:r>
            <a:r>
              <a:rPr lang="zh-CN" altLang="zh-CN" sz="2400" dirty="0"/>
              <a:t>分钟～</a:t>
            </a:r>
            <a:r>
              <a:rPr lang="en-US" altLang="zh-CN" sz="2400" dirty="0"/>
              <a:t>15</a:t>
            </a:r>
            <a:r>
              <a:rPr lang="zh-CN" altLang="zh-CN" sz="2400" dirty="0"/>
              <a:t>分钟讲课视频</a:t>
            </a:r>
            <a:r>
              <a:rPr lang="zh-CN" altLang="en-US" sz="2400" dirty="0"/>
              <a:t>、</a:t>
            </a:r>
            <a:r>
              <a:rPr lang="zh-CN" altLang="zh-CN" sz="2400" dirty="0"/>
              <a:t>接受</a:t>
            </a:r>
            <a:r>
              <a:rPr lang="en-US" altLang="zh-CN" sz="2400" dirty="0"/>
              <a:t>3—5</a:t>
            </a:r>
            <a:r>
              <a:rPr lang="zh-CN" altLang="zh-CN" sz="2400" dirty="0"/>
              <a:t>个问题的测验</a:t>
            </a:r>
            <a:r>
              <a:rPr lang="zh-CN" altLang="en-US" sz="2400" dirty="0"/>
              <a:t>、</a:t>
            </a:r>
            <a:r>
              <a:rPr lang="zh-CN" altLang="zh-CN" sz="2400" dirty="0"/>
              <a:t>结果即时反馈</a:t>
            </a:r>
            <a:r>
              <a:rPr lang="zh-CN" altLang="zh-CN" sz="2400" dirty="0" smtClean="0"/>
              <a:t>。</a:t>
            </a:r>
            <a:endParaRPr lang="en-US" altLang="zh-CN" sz="2400" dirty="0" smtClean="0"/>
          </a:p>
          <a:p>
            <a:endParaRPr lang="en-US" altLang="zh-CN" sz="2400" dirty="0"/>
          </a:p>
          <a:p>
            <a:r>
              <a:rPr lang="zh-CN" altLang="zh-CN" sz="2400" dirty="0"/>
              <a:t>在学校，教师使用</a:t>
            </a:r>
            <a:r>
              <a:rPr lang="en-US" altLang="zh-CN" sz="2400" b="1" dirty="0"/>
              <a:t>Moodle</a:t>
            </a:r>
            <a:r>
              <a:rPr lang="zh-CN" altLang="zh-CN" sz="2400" b="1" dirty="0"/>
              <a:t>跟踪</a:t>
            </a:r>
            <a:r>
              <a:rPr lang="zh-CN" altLang="zh-CN" sz="2400" dirty="0"/>
              <a:t>学生在家学习的过程。</a:t>
            </a:r>
            <a:endParaRPr lang="zh-CN" altLang="en-US" sz="2400" dirty="0"/>
          </a:p>
        </p:txBody>
      </p:sp>
    </p:spTree>
    <p:extLst>
      <p:ext uri="{BB962C8B-B14F-4D97-AF65-F5344CB8AC3E}">
        <p14:creationId xmlns:p14="http://schemas.microsoft.com/office/powerpoint/2010/main" val="294304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1847528" y="620688"/>
            <a:ext cx="10153128" cy="5877272"/>
          </a:xfrm>
        </p:spPr>
        <p:txBody>
          <a:bodyPr>
            <a:noAutofit/>
          </a:bodyPr>
          <a:lstStyle/>
          <a:p>
            <a:r>
              <a:rPr lang="zh-CN" altLang="en-US" sz="2800" dirty="0"/>
              <a:t>美国</a:t>
            </a:r>
            <a:r>
              <a:rPr lang="zh-CN" altLang="zh-CN" sz="2800" dirty="0"/>
              <a:t>柯林顿戴尔高中在全校实现了翻转模式。</a:t>
            </a:r>
            <a:endParaRPr lang="en-US" altLang="zh-CN" sz="2800" dirty="0"/>
          </a:p>
          <a:p>
            <a:endParaRPr lang="en-US" altLang="zh-CN" sz="3600" dirty="0"/>
          </a:p>
          <a:p>
            <a:r>
              <a:rPr lang="zh-CN" altLang="zh-CN" sz="2800" dirty="0"/>
              <a:t>学生在家看教师录制的</a:t>
            </a:r>
            <a:r>
              <a:rPr lang="en-US" altLang="zh-CN" sz="2800" b="1" u="sng" dirty="0"/>
              <a:t>5</a:t>
            </a:r>
            <a:r>
              <a:rPr lang="zh-CN" altLang="zh-CN" sz="2800" b="1" u="sng" dirty="0"/>
              <a:t>分钟～</a:t>
            </a:r>
            <a:r>
              <a:rPr lang="en-US" altLang="zh-CN" sz="2800" b="1" u="sng" dirty="0"/>
              <a:t>7</a:t>
            </a:r>
            <a:r>
              <a:rPr lang="zh-CN" altLang="zh-CN" sz="2800" b="1" u="sng" dirty="0"/>
              <a:t>分钟的讲解视频</a:t>
            </a:r>
            <a:r>
              <a:rPr lang="zh-CN" altLang="zh-CN" sz="2800" dirty="0"/>
              <a:t>，</a:t>
            </a:r>
            <a:r>
              <a:rPr lang="zh-CN" altLang="zh-CN" sz="2800" b="1" dirty="0">
                <a:solidFill>
                  <a:srgbClr val="FF0000"/>
                </a:solidFill>
              </a:rPr>
              <a:t>做笔记</a:t>
            </a:r>
            <a:r>
              <a:rPr lang="zh-CN" altLang="zh-CN" sz="2800" dirty="0"/>
              <a:t>并写下遇到的</a:t>
            </a:r>
            <a:r>
              <a:rPr lang="zh-CN" altLang="zh-CN" sz="2800" b="1" dirty="0">
                <a:solidFill>
                  <a:srgbClr val="FF0000"/>
                </a:solidFill>
              </a:rPr>
              <a:t>问题</a:t>
            </a:r>
            <a:r>
              <a:rPr lang="zh-CN" altLang="zh-CN" sz="2800" dirty="0"/>
              <a:t>。</a:t>
            </a:r>
            <a:endParaRPr lang="en-US" altLang="zh-CN" sz="2800" dirty="0"/>
          </a:p>
          <a:p>
            <a:endParaRPr lang="en-US" altLang="zh-CN" sz="2800" dirty="0"/>
          </a:p>
          <a:p>
            <a:r>
              <a:rPr lang="zh-CN" altLang="zh-CN" sz="2800" dirty="0"/>
              <a:t>在课堂上，教师会</a:t>
            </a:r>
            <a:r>
              <a:rPr lang="zh-CN" altLang="zh-CN" sz="2800" b="1" u="sng" dirty="0"/>
              <a:t>重点讲解</a:t>
            </a:r>
            <a:r>
              <a:rPr lang="zh-CN" altLang="zh-CN" sz="2800" dirty="0"/>
              <a:t>多数学生有疑惑的概念，并用大部分时间来</a:t>
            </a:r>
            <a:r>
              <a:rPr lang="zh-CN" altLang="zh-CN" sz="2800" b="1" dirty="0">
                <a:solidFill>
                  <a:srgbClr val="FF0000"/>
                </a:solidFill>
              </a:rPr>
              <a:t>辅导学生练习</a:t>
            </a:r>
            <a:r>
              <a:rPr lang="zh-CN" altLang="zh-CN" sz="2800" dirty="0"/>
              <a:t>，对学生的作业给予</a:t>
            </a:r>
            <a:r>
              <a:rPr lang="zh-CN" altLang="zh-CN" sz="2800" b="1" dirty="0">
                <a:solidFill>
                  <a:srgbClr val="FF0000"/>
                </a:solidFill>
              </a:rPr>
              <a:t>及时反馈</a:t>
            </a:r>
            <a:r>
              <a:rPr lang="zh-CN" altLang="zh-CN" sz="2800" dirty="0"/>
              <a:t>。</a:t>
            </a:r>
            <a:endParaRPr lang="en-US" altLang="zh-CN" sz="2800" dirty="0"/>
          </a:p>
          <a:p>
            <a:endParaRPr lang="en-US" altLang="zh-CN" sz="2800" dirty="0"/>
          </a:p>
          <a:p>
            <a:r>
              <a:rPr lang="zh-CN" altLang="zh-CN" sz="2800" dirty="0"/>
              <a:t>学校还解决了部分</a:t>
            </a:r>
            <a:r>
              <a:rPr lang="zh-CN" altLang="zh-CN" sz="2800" b="1" dirty="0">
                <a:solidFill>
                  <a:srgbClr val="FF0000"/>
                </a:solidFill>
              </a:rPr>
              <a:t>学生在家不能上网的问题</a:t>
            </a:r>
            <a:r>
              <a:rPr lang="zh-CN" altLang="zh-CN" sz="2800" dirty="0"/>
              <a:t>，允许学生课前课后在校园电脑上分别访问一小时，或在特殊情况下，允许他们使用智能手机观看视频。</a:t>
            </a:r>
            <a:endParaRPr lang="en-US" altLang="zh-CN" sz="2800" dirty="0"/>
          </a:p>
        </p:txBody>
      </p:sp>
    </p:spTree>
    <p:extLst>
      <p:ext uri="{BB962C8B-B14F-4D97-AF65-F5344CB8AC3E}">
        <p14:creationId xmlns:p14="http://schemas.microsoft.com/office/powerpoint/2010/main" val="31687996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1847528" y="1368152"/>
            <a:ext cx="10081120" cy="5877272"/>
          </a:xfrm>
        </p:spPr>
        <p:txBody>
          <a:bodyPr>
            <a:normAutofit/>
          </a:bodyPr>
          <a:lstStyle/>
          <a:p>
            <a:r>
              <a:rPr lang="zh-CN" altLang="zh-CN" sz="2800" dirty="0"/>
              <a:t>在实施</a:t>
            </a:r>
            <a:r>
              <a:rPr lang="zh-CN" altLang="en-US" sz="2800" dirty="0"/>
              <a:t>颠倒课堂</a:t>
            </a:r>
            <a:r>
              <a:rPr lang="zh-CN" altLang="zh-CN" sz="2800" b="1" dirty="0">
                <a:solidFill>
                  <a:srgbClr val="FF0000"/>
                </a:solidFill>
              </a:rPr>
              <a:t>一年</a:t>
            </a:r>
            <a:r>
              <a:rPr lang="zh-CN" altLang="zh-CN" sz="2800" dirty="0"/>
              <a:t>后，学生们的学业成绩大幅度提高。</a:t>
            </a:r>
            <a:endParaRPr lang="en-US" altLang="zh-CN" sz="2800" dirty="0"/>
          </a:p>
          <a:p>
            <a:endParaRPr lang="en-US" altLang="zh-CN" sz="3600" dirty="0"/>
          </a:p>
          <a:p>
            <a:r>
              <a:rPr lang="en-US" altLang="zh-CN" sz="2800" dirty="0"/>
              <a:t>165</a:t>
            </a:r>
            <a:r>
              <a:rPr lang="zh-CN" altLang="zh-CN" sz="2800" dirty="0"/>
              <a:t>名新生中，只有</a:t>
            </a:r>
            <a:r>
              <a:rPr lang="en-US" altLang="zh-CN" sz="2800" dirty="0"/>
              <a:t>19</a:t>
            </a:r>
            <a:r>
              <a:rPr lang="zh-CN" altLang="zh-CN" sz="2800" dirty="0"/>
              <a:t>％的英语不及格，而原来一直在</a:t>
            </a:r>
            <a:r>
              <a:rPr lang="en-US" altLang="zh-CN" sz="2800" dirty="0"/>
              <a:t>50%</a:t>
            </a:r>
            <a:r>
              <a:rPr lang="zh-CN" altLang="zh-CN" sz="2800" dirty="0"/>
              <a:t>以上；数学课上也看到了类似的结果，不及格率从</a:t>
            </a:r>
            <a:r>
              <a:rPr lang="en-US" altLang="zh-CN" sz="2800" dirty="0"/>
              <a:t>44</a:t>
            </a:r>
            <a:r>
              <a:rPr lang="zh-CN" altLang="zh-CN" sz="2800" dirty="0"/>
              <a:t>％降至</a:t>
            </a:r>
            <a:r>
              <a:rPr lang="en-US" altLang="zh-CN" sz="2800" dirty="0"/>
              <a:t>13</a:t>
            </a:r>
            <a:r>
              <a:rPr lang="zh-CN" altLang="zh-CN" sz="2800" dirty="0"/>
              <a:t>％；科学和社会研究的</a:t>
            </a:r>
            <a:r>
              <a:rPr lang="zh-CN" altLang="zh-CN" sz="2800" b="1" u="sng" dirty="0">
                <a:solidFill>
                  <a:srgbClr val="FF0000"/>
                </a:solidFill>
              </a:rPr>
              <a:t>不及格率</a:t>
            </a:r>
            <a:r>
              <a:rPr lang="zh-CN" altLang="zh-CN" sz="2800" u="sng" dirty="0"/>
              <a:t>也</a:t>
            </a:r>
            <a:r>
              <a:rPr lang="zh-CN" altLang="zh-CN" sz="2800" b="1" u="sng" dirty="0">
                <a:solidFill>
                  <a:srgbClr val="FF0000"/>
                </a:solidFill>
              </a:rPr>
              <a:t>下降</a:t>
            </a:r>
            <a:r>
              <a:rPr lang="zh-CN" altLang="zh-CN" sz="2800" dirty="0"/>
              <a:t>了。</a:t>
            </a:r>
            <a:endParaRPr lang="en-US" altLang="zh-CN" sz="2800" dirty="0"/>
          </a:p>
          <a:p>
            <a:endParaRPr lang="en-US" altLang="zh-CN" sz="3600" dirty="0"/>
          </a:p>
          <a:p>
            <a:r>
              <a:rPr lang="zh-CN" altLang="zh-CN" sz="2800" dirty="0"/>
              <a:t>学生们的</a:t>
            </a:r>
            <a:r>
              <a:rPr lang="zh-CN" altLang="zh-CN" sz="2800" b="1" u="sng" dirty="0">
                <a:solidFill>
                  <a:srgbClr val="FF0000"/>
                </a:solidFill>
              </a:rPr>
              <a:t>挫败感减少，自信心增强</a:t>
            </a:r>
            <a:r>
              <a:rPr lang="zh-CN" altLang="zh-CN" sz="2800" dirty="0"/>
              <a:t>，违纪的事件也大幅减少。曾经，这所底特律的郊区学校是本区声誉最差的学校之一，现在它正发生着巨大变化。 </a:t>
            </a:r>
            <a:endParaRPr lang="zh-CN" altLang="en-US" sz="2800" dirty="0"/>
          </a:p>
        </p:txBody>
      </p:sp>
    </p:spTree>
    <p:extLst>
      <p:ext uri="{BB962C8B-B14F-4D97-AF65-F5344CB8AC3E}">
        <p14:creationId xmlns:p14="http://schemas.microsoft.com/office/powerpoint/2010/main" val="418650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1152128" y="260648"/>
            <a:ext cx="11064552" cy="5616624"/>
          </a:xfrm>
        </p:spPr>
        <p:txBody>
          <a:bodyPr>
            <a:noAutofit/>
          </a:bodyPr>
          <a:lstStyle/>
          <a:p>
            <a:r>
              <a:rPr lang="zh-CN" altLang="zh-CN" sz="2800" dirty="0"/>
              <a:t>在美国的布里斯学校，</a:t>
            </a:r>
            <a:r>
              <a:rPr lang="zh-CN" altLang="en-US" sz="2800" dirty="0"/>
              <a:t>教授</a:t>
            </a:r>
            <a:r>
              <a:rPr lang="en-US" altLang="zh-CN" sz="2800" dirty="0"/>
              <a:t>AP</a:t>
            </a:r>
            <a:r>
              <a:rPr lang="zh-CN" altLang="zh-CN" sz="2800" dirty="0"/>
              <a:t>微积分课程</a:t>
            </a:r>
            <a:r>
              <a:rPr lang="zh-CN" altLang="en-US" sz="2800" dirty="0"/>
              <a:t>的</a:t>
            </a:r>
            <a:r>
              <a:rPr lang="zh-CN" altLang="zh-CN" sz="2800" dirty="0"/>
              <a:t>史黛丝使用平板电脑来录制她的讲解过程，并上传到</a:t>
            </a:r>
            <a:r>
              <a:rPr lang="en-US" altLang="zh-CN" sz="2800" dirty="0"/>
              <a:t>iTunes</a:t>
            </a:r>
            <a:r>
              <a:rPr lang="zh-CN" altLang="zh-CN" sz="2800" dirty="0"/>
              <a:t>，要求学生在家观看。如果看不懂就反复看，若还有疑惑就请教朋友。</a:t>
            </a:r>
            <a:endParaRPr lang="en-US" altLang="zh-CN" sz="2800" dirty="0"/>
          </a:p>
          <a:p>
            <a:endParaRPr lang="en-US" altLang="zh-CN" sz="2800" dirty="0"/>
          </a:p>
          <a:p>
            <a:r>
              <a:rPr lang="zh-CN" altLang="zh-CN" sz="2800" dirty="0"/>
              <a:t>学生来上课</a:t>
            </a:r>
            <a:r>
              <a:rPr lang="zh-CN" altLang="en-US" sz="2800" dirty="0"/>
              <a:t>的</a:t>
            </a:r>
            <a:r>
              <a:rPr lang="zh-CN" altLang="zh-CN" sz="2800" dirty="0"/>
              <a:t>主要任务是</a:t>
            </a:r>
            <a:r>
              <a:rPr lang="zh-CN" altLang="zh-CN" sz="2800" b="1" dirty="0">
                <a:solidFill>
                  <a:srgbClr val="FF0000"/>
                </a:solidFill>
              </a:rPr>
              <a:t>弄清问题和完成作业</a:t>
            </a:r>
            <a:r>
              <a:rPr lang="zh-CN" altLang="zh-CN" sz="2800" dirty="0"/>
              <a:t>。</a:t>
            </a:r>
            <a:r>
              <a:rPr lang="en-US" altLang="zh-CN" sz="2800" dirty="0"/>
              <a:t>“</a:t>
            </a:r>
            <a:r>
              <a:rPr lang="zh-CN" altLang="zh-CN" sz="2800" dirty="0"/>
              <a:t>我总是告诉他们，首先，最好的选择是你自己解决问题，如果不能，再向你的学习伙伴请教。最后，你才问我。</a:t>
            </a:r>
            <a:r>
              <a:rPr lang="en-US" altLang="zh-CN" sz="2800" dirty="0"/>
              <a:t>”</a:t>
            </a:r>
            <a:r>
              <a:rPr lang="zh-CN" altLang="zh-CN" sz="2800" dirty="0"/>
              <a:t>史黛丝说：</a:t>
            </a:r>
            <a:r>
              <a:rPr lang="en-US" altLang="zh-CN" sz="2800" dirty="0"/>
              <a:t>“</a:t>
            </a:r>
            <a:r>
              <a:rPr lang="zh-CN" altLang="zh-CN" sz="2800" dirty="0"/>
              <a:t>我的学生告诉我，他们</a:t>
            </a:r>
            <a:r>
              <a:rPr lang="zh-CN" altLang="zh-CN" sz="2800" b="1" u="sng" dirty="0"/>
              <a:t>最喜欢的是可以让视频暂停，以便做笔记和有机会思考，而且还可以倒回来看，在考试之前，能够重新观看部分重难点视频来复习</a:t>
            </a:r>
            <a:r>
              <a:rPr lang="zh-CN" altLang="zh-CN" sz="2800" dirty="0"/>
              <a:t>。</a:t>
            </a:r>
            <a:r>
              <a:rPr lang="en-US" altLang="zh-CN" sz="2800" dirty="0"/>
              <a:t>”</a:t>
            </a:r>
          </a:p>
          <a:p>
            <a:endParaRPr lang="en-US" altLang="zh-CN" sz="2800" dirty="0"/>
          </a:p>
          <a:p>
            <a:r>
              <a:rPr lang="zh-CN" altLang="zh-CN" sz="2800" dirty="0"/>
              <a:t>史黛丝还谈到，</a:t>
            </a:r>
            <a:r>
              <a:rPr lang="zh-CN" altLang="en-US" sz="2800" dirty="0"/>
              <a:t>颠倒课堂</a:t>
            </a:r>
            <a:r>
              <a:rPr lang="zh-CN" altLang="zh-CN" sz="2800" dirty="0"/>
              <a:t>后，她的学生学习</a:t>
            </a:r>
            <a:r>
              <a:rPr lang="zh-CN" altLang="zh-CN" sz="2800" b="1" dirty="0">
                <a:solidFill>
                  <a:srgbClr val="FF0000"/>
                </a:solidFill>
              </a:rPr>
              <a:t>更独立</a:t>
            </a:r>
            <a:r>
              <a:rPr lang="zh-CN" altLang="zh-CN" sz="2800" dirty="0"/>
              <a:t>，很少有焦躁情绪。对于许多学生来讲，最难的部分是应用所学知识来完成习题集，所以</a:t>
            </a:r>
            <a:r>
              <a:rPr lang="zh-CN" altLang="zh-CN" sz="2800" b="1" u="sng" dirty="0"/>
              <a:t>她在课堂上讲得很少，更多时间用来进行一对一答疑，辅导学生作业</a:t>
            </a:r>
            <a:r>
              <a:rPr lang="zh-CN" altLang="zh-CN" sz="2800" dirty="0"/>
              <a:t>。</a:t>
            </a:r>
            <a:endParaRPr lang="en-US" altLang="zh-CN" sz="2800" dirty="0"/>
          </a:p>
        </p:txBody>
      </p:sp>
    </p:spTree>
    <p:extLst>
      <p:ext uri="{BB962C8B-B14F-4D97-AF65-F5344CB8AC3E}">
        <p14:creationId xmlns:p14="http://schemas.microsoft.com/office/powerpoint/2010/main" val="232583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59496" y="764704"/>
            <a:ext cx="10513168" cy="5544616"/>
          </a:xfrm>
        </p:spPr>
        <p:txBody>
          <a:bodyPr>
            <a:noAutofit/>
          </a:bodyPr>
          <a:lstStyle/>
          <a:p>
            <a:r>
              <a:rPr lang="zh-CN" altLang="en-US" sz="2800" dirty="0"/>
              <a:t>并不是所有的教师都能完全接受颠倒课堂的想法，加拿大高中教师雪莱</a:t>
            </a:r>
            <a:r>
              <a:rPr lang="en-US" altLang="zh-CN" sz="2800" dirty="0"/>
              <a:t>•</a:t>
            </a:r>
            <a:r>
              <a:rPr lang="zh-CN" altLang="en-US" sz="2800" dirty="0"/>
              <a:t>赖特就有着</a:t>
            </a:r>
            <a:r>
              <a:rPr lang="zh-CN" altLang="en-US" sz="2800" b="1" u="sng" dirty="0"/>
              <a:t>与众不同的体验</a:t>
            </a:r>
            <a:r>
              <a:rPr lang="zh-CN" altLang="en-US" sz="2800" dirty="0"/>
              <a:t>。</a:t>
            </a:r>
            <a:endParaRPr lang="en-US" altLang="zh-CN" sz="2800" dirty="0"/>
          </a:p>
          <a:p>
            <a:r>
              <a:rPr lang="zh-CN" altLang="en-US" sz="2800" dirty="0"/>
              <a:t>她不认为颠倒课堂是现存教育的救星，因为“晚上看讲课视频、白天做作业”这种形式只是传统课堂的重新安排。</a:t>
            </a:r>
            <a:endParaRPr lang="en-US" altLang="zh-CN" sz="2800" dirty="0"/>
          </a:p>
          <a:p>
            <a:r>
              <a:rPr lang="zh-CN" altLang="en-US" sz="2800" dirty="0"/>
              <a:t>但她认为，</a:t>
            </a:r>
            <a:r>
              <a:rPr lang="zh-CN" altLang="en-US" sz="2800" b="1" dirty="0">
                <a:solidFill>
                  <a:srgbClr val="FF0000"/>
                </a:solidFill>
              </a:rPr>
              <a:t>课堂时间的释放</a:t>
            </a:r>
            <a:r>
              <a:rPr lang="zh-CN" altLang="en-US" sz="2800" dirty="0"/>
              <a:t>在正确的教师手中是一个巨大的机会，</a:t>
            </a:r>
            <a:r>
              <a:rPr lang="zh-CN" altLang="en-US" sz="2800" b="1" dirty="0">
                <a:solidFill>
                  <a:srgbClr val="FF0000"/>
                </a:solidFill>
              </a:rPr>
              <a:t>特别适合探究性学习</a:t>
            </a:r>
            <a:r>
              <a:rPr lang="zh-CN" altLang="en-US" sz="2800" dirty="0"/>
              <a:t>。</a:t>
            </a:r>
            <a:endParaRPr lang="en-US" altLang="zh-CN" sz="2800" dirty="0"/>
          </a:p>
          <a:p>
            <a:r>
              <a:rPr lang="zh-CN" altLang="en-US" sz="2800" dirty="0"/>
              <a:t>雪莱</a:t>
            </a:r>
            <a:r>
              <a:rPr lang="zh-CN" altLang="en-US" sz="2800" b="1" dirty="0">
                <a:solidFill>
                  <a:srgbClr val="FF0000"/>
                </a:solidFill>
              </a:rPr>
              <a:t>不是</a:t>
            </a:r>
            <a:r>
              <a:rPr lang="zh-CN" altLang="en-US" sz="2800" dirty="0"/>
              <a:t>在她的</a:t>
            </a:r>
            <a:r>
              <a:rPr lang="zh-CN" altLang="en-US" sz="2800" b="1" dirty="0">
                <a:solidFill>
                  <a:srgbClr val="FF0000"/>
                </a:solidFill>
              </a:rPr>
              <a:t>所有</a:t>
            </a:r>
            <a:r>
              <a:rPr lang="zh-CN" altLang="en-US" sz="2800" dirty="0"/>
              <a:t>课堂教学中使用翻转，也不是每晚都分配给学生视频讲座，她更喜欢</a:t>
            </a:r>
            <a:r>
              <a:rPr lang="zh-CN" altLang="en-US" sz="2800" b="1" u="sng" dirty="0">
                <a:solidFill>
                  <a:srgbClr val="FF0000"/>
                </a:solidFill>
              </a:rPr>
              <a:t>有选择地进行</a:t>
            </a:r>
            <a:r>
              <a:rPr lang="zh-CN" altLang="en-US" sz="2800" dirty="0"/>
              <a:t>，“我在学生</a:t>
            </a:r>
            <a:r>
              <a:rPr lang="zh-CN" altLang="en-US" sz="2800" b="1" u="sng" dirty="0">
                <a:solidFill>
                  <a:srgbClr val="FF0000"/>
                </a:solidFill>
              </a:rPr>
              <a:t>需要新的信息时</a:t>
            </a:r>
            <a:r>
              <a:rPr lang="zh-CN" altLang="en-US" sz="2800" dirty="0"/>
              <a:t>才使用翻转模式”。</a:t>
            </a:r>
            <a:endParaRPr lang="en-US" altLang="zh-CN" sz="2800" dirty="0"/>
          </a:p>
          <a:p>
            <a:r>
              <a:rPr lang="zh-CN" altLang="en-US" sz="2800" dirty="0"/>
              <a:t>通常情况下，她分发给学生的可能不是讲课视频，而是旨在建立好奇心、启发学生思考的</a:t>
            </a:r>
            <a:r>
              <a:rPr lang="zh-CN" altLang="en-US" sz="2800" b="1" u="sng" dirty="0">
                <a:solidFill>
                  <a:srgbClr val="FF0000"/>
                </a:solidFill>
              </a:rPr>
              <a:t>简短片段</a:t>
            </a:r>
            <a:r>
              <a:rPr lang="zh-CN" altLang="en-US" sz="2800" dirty="0"/>
              <a:t>。这些视频配合着一个班级的维基</a:t>
            </a:r>
            <a:r>
              <a:rPr lang="en-US" altLang="zh-CN" sz="2800" dirty="0"/>
              <a:t>wiki</a:t>
            </a:r>
            <a:r>
              <a:rPr lang="zh-CN" altLang="en-US" sz="2800" dirty="0"/>
              <a:t>一起使用，</a:t>
            </a:r>
            <a:r>
              <a:rPr lang="zh-CN" altLang="en-US" sz="2800" b="1" dirty="0">
                <a:solidFill>
                  <a:srgbClr val="FF0000"/>
                </a:solidFill>
              </a:rPr>
              <a:t>帮助学生组织、交流和理解材料</a:t>
            </a:r>
            <a:r>
              <a:rPr lang="zh-CN" altLang="en-US" sz="2800" dirty="0"/>
              <a:t>。</a:t>
            </a:r>
          </a:p>
        </p:txBody>
      </p:sp>
    </p:spTree>
    <p:extLst>
      <p:ext uri="{BB962C8B-B14F-4D97-AF65-F5344CB8AC3E}">
        <p14:creationId xmlns:p14="http://schemas.microsoft.com/office/powerpoint/2010/main" val="248777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990" y="1340768"/>
            <a:ext cx="2857500" cy="3028950"/>
          </a:xfrm>
          <a:prstGeom prst="rect">
            <a:avLst/>
          </a:prstGeom>
          <a:ln>
            <a:noFill/>
          </a:ln>
          <a:effectLst>
            <a:softEdge rad="112500"/>
          </a:effectLst>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7050" y="2048074"/>
            <a:ext cx="4391398" cy="2473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矩形 8"/>
          <p:cNvSpPr/>
          <p:nvPr/>
        </p:nvSpPr>
        <p:spPr>
          <a:xfrm>
            <a:off x="1886672" y="4410973"/>
            <a:ext cx="3353868"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a:t>
            </a:r>
          </a:p>
          <a:p>
            <a:pPr algn="ctr"/>
            <a:r>
              <a:rPr lang="en-US" altLang="zh-C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Entertainment</a:t>
            </a:r>
          </a:p>
          <a:p>
            <a:pPr algn="ctr"/>
            <a:r>
              <a:rPr lang="en-US" altLang="zh-C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Design</a:t>
            </a:r>
            <a:endParaRPr lang="zh-CN" alt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矩形 9"/>
          <p:cNvSpPr/>
          <p:nvPr/>
        </p:nvSpPr>
        <p:spPr>
          <a:xfrm>
            <a:off x="5663952" y="4983560"/>
            <a:ext cx="4896544" cy="461665"/>
          </a:xfrm>
          <a:prstGeom prst="rect">
            <a:avLst/>
          </a:prstGeom>
        </p:spPr>
        <p:txBody>
          <a:bodyPr wrap="square">
            <a:spAutoFit/>
          </a:bodyPr>
          <a:lstStyle/>
          <a:p>
            <a:r>
              <a:rPr lang="zh-CN" altLang="en-US" sz="2400" b="1" dirty="0"/>
              <a:t>可汗学院创始人：用视频再造教育</a:t>
            </a:r>
          </a:p>
        </p:txBody>
      </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6807557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47528" y="764704"/>
            <a:ext cx="10019456" cy="5544616"/>
          </a:xfrm>
        </p:spPr>
        <p:txBody>
          <a:bodyPr>
            <a:noAutofit/>
          </a:bodyPr>
          <a:lstStyle/>
          <a:p>
            <a:r>
              <a:rPr lang="en-US" altLang="zh-CN" sz="2800" dirty="0"/>
              <a:t>2011</a:t>
            </a:r>
            <a:r>
              <a:rPr lang="zh-CN" altLang="en-US" sz="2800" dirty="0"/>
              <a:t>年</a:t>
            </a:r>
            <a:r>
              <a:rPr lang="en-US" altLang="zh-CN" sz="2800" dirty="0"/>
              <a:t>12</a:t>
            </a:r>
            <a:r>
              <a:rPr lang="zh-CN" altLang="en-US" sz="2800" dirty="0"/>
              <a:t>月，重庆江津聚奎中学在学校开设了两个实验班，进行颠倒课堂的实践。</a:t>
            </a:r>
            <a:endParaRPr lang="en-US" altLang="zh-CN" sz="2800" dirty="0"/>
          </a:p>
          <a:p>
            <a:endParaRPr lang="en-US" altLang="zh-CN" sz="2800" dirty="0"/>
          </a:p>
          <a:p>
            <a:r>
              <a:rPr lang="zh-CN" altLang="en-US" sz="2800" dirty="0"/>
              <a:t>实验教师提前一周录制好教学视频并上传至学校服务器，学生</a:t>
            </a:r>
            <a:r>
              <a:rPr lang="zh-CN" altLang="en-US" sz="2800" b="1" dirty="0">
                <a:solidFill>
                  <a:srgbClr val="FF0000"/>
                </a:solidFill>
              </a:rPr>
              <a:t>在自习课或课外</a:t>
            </a:r>
            <a:r>
              <a:rPr lang="zh-CN" altLang="en-US" sz="2800" dirty="0"/>
              <a:t>使用平板电脑从服务器上</a:t>
            </a:r>
            <a:r>
              <a:rPr lang="zh-CN" altLang="en-US" sz="2800" b="1" dirty="0">
                <a:solidFill>
                  <a:srgbClr val="FF0000"/>
                </a:solidFill>
              </a:rPr>
              <a:t>下载并观看教学视频</a:t>
            </a:r>
            <a:r>
              <a:rPr lang="zh-CN" altLang="en-US" sz="2800" dirty="0"/>
              <a:t>，</a:t>
            </a:r>
            <a:r>
              <a:rPr lang="zh-CN" altLang="en-US" sz="2800" b="1" u="sng" dirty="0"/>
              <a:t>回到课堂上与教师和同学面对面交流、讨论和完成练习</a:t>
            </a:r>
            <a:r>
              <a:rPr lang="zh-CN" altLang="en-US" sz="2800" dirty="0"/>
              <a:t>。</a:t>
            </a:r>
            <a:endParaRPr lang="en-US" altLang="zh-CN" sz="2800" dirty="0"/>
          </a:p>
          <a:p>
            <a:endParaRPr lang="en-US" altLang="zh-CN" sz="2800" dirty="0"/>
          </a:p>
          <a:p>
            <a:r>
              <a:rPr lang="zh-CN" altLang="en-US" sz="2800" dirty="0"/>
              <a:t>在线练习、即时反馈</a:t>
            </a:r>
            <a:endParaRPr lang="en-US" altLang="zh-CN" sz="2800" dirty="0"/>
          </a:p>
          <a:p>
            <a:endParaRPr lang="en-US" altLang="zh-CN" sz="2800" dirty="0"/>
          </a:p>
          <a:p>
            <a:r>
              <a:rPr lang="zh-CN" altLang="en-US" sz="2800" dirty="0"/>
              <a:t>自动化统计学生学习情况，教师及时调整教学。</a:t>
            </a:r>
            <a:r>
              <a:rPr lang="en-US" altLang="zh-CN" sz="2800" dirty="0"/>
              <a:t/>
            </a:r>
            <a:br>
              <a:rPr lang="en-US" altLang="zh-CN" sz="2800" dirty="0"/>
            </a:br>
            <a:endParaRPr lang="en-US" altLang="zh-CN" sz="2800" dirty="0"/>
          </a:p>
        </p:txBody>
      </p:sp>
    </p:spTree>
    <p:extLst>
      <p:ext uri="{BB962C8B-B14F-4D97-AF65-F5344CB8AC3E}">
        <p14:creationId xmlns:p14="http://schemas.microsoft.com/office/powerpoint/2010/main" val="102986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47528" y="692696"/>
            <a:ext cx="9947448" cy="5544616"/>
          </a:xfrm>
        </p:spPr>
        <p:txBody>
          <a:bodyPr>
            <a:noAutofit/>
          </a:bodyPr>
          <a:lstStyle/>
          <a:p>
            <a:r>
              <a:rPr lang="zh-CN" altLang="en-US" sz="3200" dirty="0"/>
              <a:t>视频可反复观看</a:t>
            </a:r>
            <a:endParaRPr lang="en-US" altLang="zh-CN" sz="3200" dirty="0"/>
          </a:p>
          <a:p>
            <a:endParaRPr lang="en-US" altLang="zh-CN" sz="3200" dirty="0"/>
          </a:p>
          <a:p>
            <a:r>
              <a:rPr lang="zh-CN" altLang="en-US" sz="3200" dirty="0"/>
              <a:t>可暂停“老师的授课”</a:t>
            </a:r>
            <a:endParaRPr lang="en-US" altLang="zh-CN" sz="3200" dirty="0"/>
          </a:p>
          <a:p>
            <a:endParaRPr lang="en-US" altLang="zh-CN" sz="3200" dirty="0"/>
          </a:p>
          <a:p>
            <a:r>
              <a:rPr lang="zh-CN" altLang="en-US" sz="3200" dirty="0"/>
              <a:t>充裕的时间做笔记和理解，减少教师的重复讲解</a:t>
            </a:r>
            <a:endParaRPr lang="en-US" altLang="zh-CN" sz="3200" dirty="0"/>
          </a:p>
          <a:p>
            <a:endParaRPr lang="en-US" altLang="zh-CN" sz="3200" dirty="0"/>
          </a:p>
          <a:p>
            <a:r>
              <a:rPr lang="zh-CN" altLang="en-US" sz="3200" dirty="0"/>
              <a:t>学生因特殊原因请假缺课，也不必担心落下课业</a:t>
            </a:r>
            <a:endParaRPr lang="en-US" altLang="zh-CN" sz="3200" dirty="0"/>
          </a:p>
          <a:p>
            <a:endParaRPr lang="en-US" altLang="zh-CN" sz="3200" dirty="0"/>
          </a:p>
          <a:p>
            <a:r>
              <a:rPr lang="zh-CN" altLang="en-US" sz="3200" dirty="0"/>
              <a:t>教学内容永久存档，方便学生复习、查缺补漏</a:t>
            </a:r>
            <a:endParaRPr lang="en-US" altLang="zh-CN" sz="3200" dirty="0"/>
          </a:p>
          <a:p>
            <a:endParaRPr lang="en-US" altLang="zh-CN" sz="3200" dirty="0"/>
          </a:p>
        </p:txBody>
      </p:sp>
    </p:spTree>
    <p:extLst>
      <p:ext uri="{BB962C8B-B14F-4D97-AF65-F5344CB8AC3E}">
        <p14:creationId xmlns:p14="http://schemas.microsoft.com/office/powerpoint/2010/main" val="661851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44"/>
          <p:cNvSpPr txBox="1">
            <a:spLocks noChangeArrowheads="1"/>
          </p:cNvSpPr>
          <p:nvPr/>
        </p:nvSpPr>
        <p:spPr bwMode="auto">
          <a:xfrm>
            <a:off x="2423592" y="1863056"/>
            <a:ext cx="9289032" cy="383181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r>
              <a:rPr lang="zh-CN" altLang="en-US" sz="3200" dirty="0">
                <a:solidFill>
                  <a:schemeClr val="tx1"/>
                </a:solidFill>
              </a:rPr>
              <a:t>“微课”是微型课程的简称，是某个知识点的教学内容及实施的教学活动的总和</a:t>
            </a:r>
            <a:r>
              <a:rPr lang="zh-CN" altLang="en-US" sz="3200" dirty="0" smtClean="0">
                <a:solidFill>
                  <a:schemeClr val="tx1"/>
                </a:solidFill>
              </a:rPr>
              <a:t>。</a:t>
            </a:r>
            <a:endParaRPr lang="en-US" altLang="zh-CN" sz="3200" dirty="0" smtClean="0">
              <a:solidFill>
                <a:schemeClr val="tx1"/>
              </a:solidFill>
            </a:endParaRPr>
          </a:p>
          <a:p>
            <a:endParaRPr lang="en-US" altLang="zh-CN" sz="3200" dirty="0" smtClean="0">
              <a:solidFill>
                <a:schemeClr val="tx1"/>
              </a:solidFill>
            </a:endParaRPr>
          </a:p>
          <a:p>
            <a:r>
              <a:rPr lang="zh-CN" altLang="en-US" sz="3200" dirty="0" smtClean="0">
                <a:solidFill>
                  <a:schemeClr val="tx1"/>
                </a:solidFill>
              </a:rPr>
              <a:t>它</a:t>
            </a:r>
            <a:r>
              <a:rPr lang="zh-CN" altLang="en-US" sz="3200" dirty="0">
                <a:solidFill>
                  <a:schemeClr val="tx1"/>
                </a:solidFill>
              </a:rPr>
              <a:t>包括按一定的教学目标组织起来的教学内容；按一定的教学策略在设计的教学活动及其进程安排。</a:t>
            </a:r>
          </a:p>
          <a:p>
            <a:endParaRPr lang="en-US" altLang="zh-CN" sz="2000" dirty="0"/>
          </a:p>
        </p:txBody>
      </p:sp>
      <p:sp>
        <p:nvSpPr>
          <p:cNvPr id="15" name="矩形 14"/>
          <p:cNvSpPr/>
          <p:nvPr/>
        </p:nvSpPr>
        <p:spPr>
          <a:xfrm>
            <a:off x="9336360" y="5464041"/>
            <a:ext cx="2088232" cy="461665"/>
          </a:xfrm>
          <a:prstGeom prst="rect">
            <a:avLst/>
          </a:prstGeom>
        </p:spPr>
        <p:txBody>
          <a:bodyPr wrap="square">
            <a:spAutoFit/>
          </a:bodyPr>
          <a:lstStyle/>
          <a:p>
            <a:r>
              <a:rPr lang="en-US" altLang="zh-CN" sz="2400" dirty="0">
                <a:solidFill>
                  <a:srgbClr val="FF0000"/>
                </a:solidFill>
              </a:rPr>
              <a:t>——</a:t>
            </a:r>
            <a:r>
              <a:rPr lang="zh-CN" altLang="en-US" sz="2400" dirty="0">
                <a:solidFill>
                  <a:srgbClr val="FF0000"/>
                </a:solidFill>
              </a:rPr>
              <a:t>余胜泉</a:t>
            </a:r>
          </a:p>
        </p:txBody>
      </p:sp>
      <p:sp>
        <p:nvSpPr>
          <p:cNvPr id="32" name="标题 16"/>
          <p:cNvSpPr txBox="1">
            <a:spLocks/>
          </p:cNvSpPr>
          <p:nvPr/>
        </p:nvSpPr>
        <p:spPr>
          <a:xfrm>
            <a:off x="1981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dirty="0">
                <a:latin typeface="微软雅黑" pitchFamily="34" charset="-122"/>
                <a:ea typeface="微软雅黑" pitchFamily="34" charset="-122"/>
              </a:rPr>
              <a:t>微课的概念</a:t>
            </a:r>
            <a:endParaRPr lang="zh-CN" altLang="en-US" sz="4000" dirty="0"/>
          </a:p>
        </p:txBody>
      </p:sp>
    </p:spTree>
    <p:extLst>
      <p:ext uri="{BB962C8B-B14F-4D97-AF65-F5344CB8AC3E}">
        <p14:creationId xmlns:p14="http://schemas.microsoft.com/office/powerpoint/2010/main" val="418913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19536" y="836712"/>
            <a:ext cx="10019456" cy="5517232"/>
          </a:xfrm>
        </p:spPr>
        <p:txBody>
          <a:bodyPr>
            <a:normAutofit/>
          </a:bodyPr>
          <a:lstStyle/>
          <a:p>
            <a:r>
              <a:rPr lang="zh-CN" altLang="en-US" sz="2400" dirty="0"/>
              <a:t>将传统课堂</a:t>
            </a:r>
            <a:r>
              <a:rPr lang="en-US" altLang="zh-CN" sz="2400" dirty="0"/>
              <a:t>40</a:t>
            </a:r>
            <a:r>
              <a:rPr lang="zh-CN" altLang="en-US" sz="2400" dirty="0"/>
              <a:t>分钟的讲解浓缩为</a:t>
            </a:r>
            <a:r>
              <a:rPr lang="en-US" altLang="zh-CN" sz="2400" dirty="0"/>
              <a:t>15</a:t>
            </a:r>
            <a:r>
              <a:rPr lang="zh-CN" altLang="en-US" sz="2400" dirty="0"/>
              <a:t>分钟，教师少讲、精讲，学生就有了大量的自主学习时间。</a:t>
            </a:r>
            <a:endParaRPr lang="en-US" altLang="zh-CN" sz="2400" dirty="0"/>
          </a:p>
          <a:p>
            <a:r>
              <a:rPr lang="zh-CN" altLang="en-US" sz="2400" dirty="0"/>
              <a:t>增加了师生合作、生生合作、师师合作；</a:t>
            </a:r>
            <a:endParaRPr lang="en-US" altLang="zh-CN" sz="2400" dirty="0"/>
          </a:p>
          <a:p>
            <a:r>
              <a:rPr lang="zh-CN" altLang="en-US" sz="2400" dirty="0"/>
              <a:t>实现了教师的职业发展和学生的全面成长；</a:t>
            </a:r>
            <a:endParaRPr lang="en-US" altLang="zh-CN" sz="2400" dirty="0"/>
          </a:p>
          <a:p>
            <a:r>
              <a:rPr lang="zh-CN" altLang="en-US" sz="2400" dirty="0"/>
              <a:t>学生课前已经完成了对知识的学习：</a:t>
            </a:r>
            <a:endParaRPr lang="en-US" altLang="zh-CN" sz="2400" dirty="0"/>
          </a:p>
          <a:p>
            <a:pPr>
              <a:buFont typeface="Wingdings" pitchFamily="2" charset="2"/>
              <a:buChar char="ü"/>
            </a:pPr>
            <a:r>
              <a:rPr lang="zh-CN" altLang="en-US" sz="3200" dirty="0"/>
              <a:t>在课堂上</a:t>
            </a:r>
            <a:r>
              <a:rPr lang="zh-CN" altLang="en-US" sz="3200" b="1" dirty="0">
                <a:solidFill>
                  <a:srgbClr val="FF0000"/>
                </a:solidFill>
              </a:rPr>
              <a:t>先独立解决问题</a:t>
            </a:r>
            <a:r>
              <a:rPr lang="zh-CN" altLang="en-US" sz="3200" dirty="0"/>
              <a:t>，</a:t>
            </a:r>
            <a:endParaRPr lang="en-US" altLang="zh-CN" sz="3200" dirty="0"/>
          </a:p>
          <a:p>
            <a:pPr>
              <a:buFont typeface="Wingdings" pitchFamily="2" charset="2"/>
              <a:buChar char="ü"/>
            </a:pPr>
            <a:r>
              <a:rPr lang="zh-CN" altLang="en-US" sz="3200" dirty="0"/>
              <a:t>对于</a:t>
            </a:r>
            <a:r>
              <a:rPr lang="zh-CN" altLang="en-US" sz="3200" b="1" u="sng" dirty="0">
                <a:solidFill>
                  <a:srgbClr val="FF0000"/>
                </a:solidFill>
              </a:rPr>
              <a:t>难题</a:t>
            </a:r>
            <a:r>
              <a:rPr lang="zh-CN" altLang="en-US" sz="3200" dirty="0"/>
              <a:t>则通过</a:t>
            </a:r>
            <a:r>
              <a:rPr lang="zh-CN" altLang="en-US" sz="3200" b="1" dirty="0">
                <a:solidFill>
                  <a:srgbClr val="FF0000"/>
                </a:solidFill>
              </a:rPr>
              <a:t>小组协作的方式</a:t>
            </a:r>
            <a:r>
              <a:rPr lang="zh-CN" altLang="en-US" sz="3200" dirty="0"/>
              <a:t>来解决，</a:t>
            </a:r>
            <a:endParaRPr lang="en-US" altLang="zh-CN" sz="3200" dirty="0"/>
          </a:p>
          <a:p>
            <a:pPr>
              <a:buFont typeface="Wingdings" pitchFamily="2" charset="2"/>
              <a:buChar char="ü"/>
            </a:pPr>
            <a:r>
              <a:rPr lang="zh-CN" altLang="en-US" sz="3200" b="1" u="sng" dirty="0">
                <a:solidFill>
                  <a:srgbClr val="FF0000"/>
                </a:solidFill>
              </a:rPr>
              <a:t>组内不能解决</a:t>
            </a:r>
            <a:r>
              <a:rPr lang="zh-CN" altLang="en-US" sz="3200" dirty="0"/>
              <a:t>的通过</a:t>
            </a:r>
            <a:r>
              <a:rPr lang="zh-CN" altLang="en-US" sz="3200" b="1" dirty="0">
                <a:solidFill>
                  <a:srgbClr val="FF0000"/>
                </a:solidFill>
              </a:rPr>
              <a:t>全班</a:t>
            </a:r>
            <a:r>
              <a:rPr lang="zh-CN" altLang="en-US" sz="3200" dirty="0"/>
              <a:t>来解决，</a:t>
            </a:r>
            <a:endParaRPr lang="en-US" altLang="zh-CN" sz="3200" dirty="0"/>
          </a:p>
          <a:p>
            <a:pPr>
              <a:buFont typeface="Wingdings" pitchFamily="2" charset="2"/>
              <a:buChar char="ü"/>
            </a:pPr>
            <a:r>
              <a:rPr lang="zh-CN" altLang="en-US" sz="3200" b="1" u="sng" dirty="0">
                <a:solidFill>
                  <a:srgbClr val="FF0000"/>
                </a:solidFill>
              </a:rPr>
              <a:t>全班学生都不能解决</a:t>
            </a:r>
            <a:r>
              <a:rPr lang="zh-CN" altLang="en-US" sz="3200" dirty="0"/>
              <a:t>的由</a:t>
            </a:r>
            <a:r>
              <a:rPr lang="zh-CN" altLang="en-US" sz="3200" b="1" dirty="0">
                <a:solidFill>
                  <a:srgbClr val="FF0000"/>
                </a:solidFill>
              </a:rPr>
              <a:t>教师</a:t>
            </a:r>
            <a:r>
              <a:rPr lang="zh-CN" altLang="en-US" sz="3200" dirty="0"/>
              <a:t>来解决。</a:t>
            </a:r>
            <a:endParaRPr lang="en-US" altLang="zh-CN" sz="3200" dirty="0"/>
          </a:p>
          <a:p>
            <a:r>
              <a:rPr lang="zh-CN" altLang="en-US" sz="2400" dirty="0"/>
              <a:t>在学生独立或互助学习时，教师巡视课堂，给学生以必要的个别指导。</a:t>
            </a:r>
            <a:endParaRPr lang="en-US" altLang="zh-CN" sz="2400" dirty="0"/>
          </a:p>
        </p:txBody>
      </p:sp>
    </p:spTree>
    <p:extLst>
      <p:ext uri="{BB962C8B-B14F-4D97-AF65-F5344CB8AC3E}">
        <p14:creationId xmlns:p14="http://schemas.microsoft.com/office/powerpoint/2010/main" val="250531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1114290682"/>
              </p:ext>
            </p:extLst>
          </p:nvPr>
        </p:nvGraphicFramePr>
        <p:xfrm>
          <a:off x="3460978" y="764704"/>
          <a:ext cx="6096000" cy="3991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TextBox 20"/>
          <p:cNvSpPr txBox="1"/>
          <p:nvPr/>
        </p:nvSpPr>
        <p:spPr>
          <a:xfrm>
            <a:off x="5812562" y="4244895"/>
            <a:ext cx="1422184" cy="1569660"/>
          </a:xfrm>
          <a:prstGeom prst="rect">
            <a:avLst/>
          </a:prstGeom>
          <a:noFill/>
        </p:spPr>
        <p:txBody>
          <a:bodyPr wrap="none" rtlCol="0">
            <a:spAutoFit/>
          </a:bodyPr>
          <a:lstStyle/>
          <a:p>
            <a:r>
              <a:rPr lang="zh-CN" altLang="en-US" sz="2400" b="1" dirty="0"/>
              <a:t>师生互动</a:t>
            </a:r>
            <a:endParaRPr lang="en-US" altLang="zh-CN" sz="2400" b="1" dirty="0"/>
          </a:p>
          <a:p>
            <a:r>
              <a:rPr lang="zh-CN" altLang="en-US" sz="2400" b="1" dirty="0"/>
              <a:t>生生互动</a:t>
            </a:r>
            <a:endParaRPr lang="en-US" altLang="zh-CN" sz="2400" b="1" dirty="0"/>
          </a:p>
          <a:p>
            <a:r>
              <a:rPr lang="zh-CN" altLang="en-US" sz="2400" b="1" dirty="0"/>
              <a:t>问题解决</a:t>
            </a:r>
            <a:endParaRPr lang="en-US" altLang="zh-CN" sz="2400" b="1" dirty="0"/>
          </a:p>
          <a:p>
            <a:r>
              <a:rPr lang="zh-CN" altLang="en-US" sz="2400" b="1" dirty="0"/>
              <a:t>知识应用</a:t>
            </a:r>
            <a:endParaRPr lang="en-US" altLang="zh-CN" sz="2400" b="1" dirty="0"/>
          </a:p>
        </p:txBody>
      </p:sp>
      <p:sp>
        <p:nvSpPr>
          <p:cNvPr id="18" name="TextBox 17"/>
          <p:cNvSpPr txBox="1"/>
          <p:nvPr/>
        </p:nvSpPr>
        <p:spPr>
          <a:xfrm>
            <a:off x="3436298" y="5590982"/>
            <a:ext cx="1422184" cy="830997"/>
          </a:xfrm>
          <a:prstGeom prst="rect">
            <a:avLst/>
          </a:prstGeom>
          <a:noFill/>
        </p:spPr>
        <p:txBody>
          <a:bodyPr wrap="none" rtlCol="0">
            <a:spAutoFit/>
          </a:bodyPr>
          <a:lstStyle/>
          <a:p>
            <a:r>
              <a:rPr lang="zh-CN" altLang="en-US" sz="2400" b="1" dirty="0"/>
              <a:t>观看视频</a:t>
            </a:r>
            <a:endParaRPr lang="en-US" altLang="zh-CN" sz="2400" b="1" dirty="0"/>
          </a:p>
          <a:p>
            <a:r>
              <a:rPr lang="zh-CN" altLang="en-US" sz="2400" b="1" dirty="0"/>
              <a:t>提出问题</a:t>
            </a:r>
            <a:endParaRPr lang="en-US" altLang="zh-CN" sz="2400" b="1" dirty="0"/>
          </a:p>
        </p:txBody>
      </p:sp>
      <p:sp>
        <p:nvSpPr>
          <p:cNvPr id="22" name="TextBox 21"/>
          <p:cNvSpPr txBox="1"/>
          <p:nvPr/>
        </p:nvSpPr>
        <p:spPr>
          <a:xfrm>
            <a:off x="7900795" y="5518974"/>
            <a:ext cx="2040943" cy="830997"/>
          </a:xfrm>
          <a:prstGeom prst="rect">
            <a:avLst/>
          </a:prstGeom>
          <a:noFill/>
        </p:spPr>
        <p:txBody>
          <a:bodyPr wrap="none" rtlCol="0">
            <a:spAutoFit/>
          </a:bodyPr>
          <a:lstStyle/>
          <a:p>
            <a:r>
              <a:rPr lang="zh-CN" altLang="en-US" sz="2400" b="1" dirty="0"/>
              <a:t>总结感悟</a:t>
            </a:r>
            <a:endParaRPr lang="en-US" altLang="zh-CN" sz="2400" b="1" dirty="0"/>
          </a:p>
          <a:p>
            <a:r>
              <a:rPr lang="zh-CN" altLang="en-US" sz="2400" b="1" dirty="0"/>
              <a:t>利用视频复习</a:t>
            </a:r>
            <a:endParaRPr lang="en-US" altLang="zh-CN" sz="2400" b="1" dirty="0"/>
          </a:p>
        </p:txBody>
      </p:sp>
      <p:sp>
        <p:nvSpPr>
          <p:cNvPr id="17" name="TextBox 16"/>
          <p:cNvSpPr txBox="1"/>
          <p:nvPr/>
        </p:nvSpPr>
        <p:spPr>
          <a:xfrm>
            <a:off x="3436299" y="3812848"/>
            <a:ext cx="2040943" cy="1200329"/>
          </a:xfrm>
          <a:prstGeom prst="rect">
            <a:avLst/>
          </a:prstGeom>
          <a:noFill/>
        </p:spPr>
        <p:txBody>
          <a:bodyPr wrap="none" rtlCol="0">
            <a:spAutoFit/>
          </a:bodyPr>
          <a:lstStyle/>
          <a:p>
            <a:r>
              <a:rPr lang="zh-CN" altLang="en-US" sz="2400" b="1" dirty="0"/>
              <a:t>教学设计</a:t>
            </a:r>
            <a:endParaRPr lang="en-US" altLang="zh-CN" sz="2400" b="1" dirty="0"/>
          </a:p>
          <a:p>
            <a:r>
              <a:rPr lang="zh-CN" altLang="en-US" sz="2400" b="1" dirty="0"/>
              <a:t>制作视频</a:t>
            </a:r>
            <a:endParaRPr lang="en-US" altLang="zh-CN" sz="2400" b="1" dirty="0"/>
          </a:p>
          <a:p>
            <a:r>
              <a:rPr lang="zh-CN" altLang="en-US" sz="2400" b="1" dirty="0"/>
              <a:t>收集学生问题</a:t>
            </a:r>
            <a:endParaRPr lang="en-US" altLang="zh-CN" sz="2400" b="1" dirty="0"/>
          </a:p>
        </p:txBody>
      </p:sp>
      <p:sp>
        <p:nvSpPr>
          <p:cNvPr id="23" name="TextBox 22"/>
          <p:cNvSpPr txBox="1"/>
          <p:nvPr/>
        </p:nvSpPr>
        <p:spPr>
          <a:xfrm>
            <a:off x="7900794" y="3812848"/>
            <a:ext cx="1422184" cy="830997"/>
          </a:xfrm>
          <a:prstGeom prst="rect">
            <a:avLst/>
          </a:prstGeom>
          <a:noFill/>
        </p:spPr>
        <p:txBody>
          <a:bodyPr wrap="none" rtlCol="0">
            <a:spAutoFit/>
          </a:bodyPr>
          <a:lstStyle/>
          <a:p>
            <a:r>
              <a:rPr lang="zh-CN" altLang="en-US" sz="2400" b="1" dirty="0"/>
              <a:t>总结评价</a:t>
            </a:r>
            <a:endParaRPr lang="en-US" altLang="zh-CN" sz="2400" b="1" dirty="0"/>
          </a:p>
          <a:p>
            <a:r>
              <a:rPr lang="zh-CN" altLang="en-US" sz="2400" b="1" dirty="0"/>
              <a:t>反馈</a:t>
            </a:r>
            <a:endParaRPr lang="en-US" altLang="zh-CN" sz="2400" b="1" dirty="0"/>
          </a:p>
        </p:txBody>
      </p:sp>
      <p:sp>
        <p:nvSpPr>
          <p:cNvPr id="26" name="标题 1"/>
          <p:cNvSpPr>
            <a:spLocks noGrp="1"/>
          </p:cNvSpPr>
          <p:nvPr>
            <p:ph type="title"/>
          </p:nvPr>
        </p:nvSpPr>
        <p:spPr>
          <a:xfrm>
            <a:off x="2458458" y="0"/>
            <a:ext cx="7752343" cy="1143000"/>
          </a:xfrm>
        </p:spPr>
        <p:txBody>
          <a:bodyPr>
            <a:normAutofit/>
          </a:bodyPr>
          <a:lstStyle/>
          <a:p>
            <a:r>
              <a:rPr lang="zh-CN" altLang="en-US" sz="4000" b="1" dirty="0">
                <a:ln w="11430"/>
                <a:effectLst>
                  <a:outerShdw blurRad="50800" dist="39000" dir="5460000" algn="tl">
                    <a:srgbClr val="000000">
                      <a:alpha val="38000"/>
                    </a:srgbClr>
                  </a:outerShdw>
                </a:effectLst>
                <a:latin typeface="+mn-lt"/>
                <a:ea typeface="+mn-ea"/>
                <a:cs typeface="+mn-cs"/>
              </a:rPr>
              <a:t>模式总结</a:t>
            </a:r>
          </a:p>
        </p:txBody>
      </p:sp>
      <p:pic>
        <p:nvPicPr>
          <p:cNvPr id="2" name="图片 1"/>
          <p:cNvPicPr>
            <a:picLocks noChangeAspect="1"/>
          </p:cNvPicPr>
          <p:nvPr/>
        </p:nvPicPr>
        <p:blipFill rotWithShape="1">
          <a:blip r:embed="rId7">
            <a:extLst>
              <a:ext uri="{28A0092B-C50C-407E-A947-70E740481C1C}">
                <a14:useLocalDpi xmlns:a14="http://schemas.microsoft.com/office/drawing/2010/main" val="0"/>
              </a:ext>
            </a:extLst>
          </a:blip>
          <a:srcRect l="6742" t="11360" r="9374" b="16912"/>
          <a:stretch/>
        </p:blipFill>
        <p:spPr>
          <a:xfrm>
            <a:off x="1775521" y="5380568"/>
            <a:ext cx="1365875" cy="1360800"/>
          </a:xfrm>
          <a:prstGeom prst="rect">
            <a:avLst/>
          </a:prstGeom>
          <a:ln>
            <a:noFill/>
          </a:ln>
          <a:effectLst>
            <a:softEdge rad="112500"/>
          </a:effectLst>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7753" y="3790588"/>
            <a:ext cx="1361411" cy="1361411"/>
          </a:xfrm>
          <a:prstGeom prst="rect">
            <a:avLst/>
          </a:prstGeom>
          <a:ln>
            <a:noFill/>
          </a:ln>
          <a:effectLst>
            <a:softEdge rad="112500"/>
          </a:effectLst>
        </p:spPr>
      </p:pic>
      <p:cxnSp>
        <p:nvCxnSpPr>
          <p:cNvPr id="6" name="直接连接符 5"/>
          <p:cNvCxnSpPr/>
          <p:nvPr/>
        </p:nvCxnSpPr>
        <p:spPr>
          <a:xfrm>
            <a:off x="5452522" y="3356992"/>
            <a:ext cx="0" cy="2952328"/>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直接连接符 18"/>
          <p:cNvCxnSpPr/>
          <p:nvPr/>
        </p:nvCxnSpPr>
        <p:spPr>
          <a:xfrm>
            <a:off x="7612762" y="2708920"/>
            <a:ext cx="0" cy="360040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473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P spid="22" grpId="0"/>
      <p:bldP spid="17" grpId="0"/>
      <p:bldP spid="2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81200" y="1600202"/>
            <a:ext cx="8229600" cy="820687"/>
          </a:xfrm>
        </p:spPr>
        <p:txBody>
          <a:bodyPr>
            <a:normAutofit/>
          </a:bodyPr>
          <a:lstStyle/>
          <a:p>
            <a:r>
              <a:rPr lang="zh-CN" altLang="en-US" sz="3200" dirty="0" smtClean="0"/>
              <a:t>知识</a:t>
            </a:r>
            <a:r>
              <a:rPr lang="zh-CN" altLang="en-US" sz="3200" b="1" dirty="0" smtClean="0">
                <a:solidFill>
                  <a:srgbClr val="FF0000"/>
                </a:solidFill>
              </a:rPr>
              <a:t>传授</a:t>
            </a:r>
            <a:r>
              <a:rPr lang="zh-CN" altLang="en-US" sz="3200" dirty="0" smtClean="0"/>
              <a:t>和知识</a:t>
            </a:r>
            <a:r>
              <a:rPr lang="zh-CN" altLang="en-US" sz="3200" b="1" dirty="0">
                <a:solidFill>
                  <a:srgbClr val="FF0000"/>
                </a:solidFill>
              </a:rPr>
              <a:t>内化</a:t>
            </a:r>
            <a:r>
              <a:rPr lang="zh-CN" altLang="en-US" sz="3200" dirty="0" smtClean="0"/>
              <a:t>发生情境的颠倒</a:t>
            </a:r>
            <a:endParaRPr lang="en-US" altLang="zh-CN" sz="3200" dirty="0" smtClean="0"/>
          </a:p>
        </p:txBody>
      </p:sp>
      <p:sp>
        <p:nvSpPr>
          <p:cNvPr id="4" name="标题 1"/>
          <p:cNvSpPr txBox="1">
            <a:spLocks/>
          </p:cNvSpPr>
          <p:nvPr/>
        </p:nvSpPr>
        <p:spPr>
          <a:xfrm>
            <a:off x="2495600" y="260648"/>
            <a:ext cx="7715200" cy="9269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a:ln w="11430"/>
                <a:effectLst>
                  <a:outerShdw blurRad="50800" dist="39000" dir="5460000" algn="tl">
                    <a:srgbClr val="000000">
                      <a:alpha val="38000"/>
                    </a:srgbClr>
                  </a:outerShdw>
                </a:effectLst>
                <a:latin typeface="+mn-lt"/>
                <a:ea typeface="+mn-ea"/>
                <a:cs typeface="+mn-cs"/>
              </a:rPr>
              <a:t>颠倒了什么？</a:t>
            </a:r>
          </a:p>
        </p:txBody>
      </p:sp>
      <p:grpSp>
        <p:nvGrpSpPr>
          <p:cNvPr id="5" name="组合 4"/>
          <p:cNvGrpSpPr/>
          <p:nvPr/>
        </p:nvGrpSpPr>
        <p:grpSpPr>
          <a:xfrm>
            <a:off x="1581244" y="3870971"/>
            <a:ext cx="4370740" cy="1515205"/>
            <a:chOff x="57244" y="2646834"/>
            <a:chExt cx="4370740" cy="1515205"/>
          </a:xfrm>
        </p:grpSpPr>
        <p:sp>
          <p:nvSpPr>
            <p:cNvPr id="6" name="任意多边形 5"/>
            <p:cNvSpPr/>
            <p:nvPr/>
          </p:nvSpPr>
          <p:spPr>
            <a:xfrm>
              <a:off x="57244" y="2646834"/>
              <a:ext cx="2354516" cy="1515205"/>
            </a:xfrm>
            <a:custGeom>
              <a:avLst/>
              <a:gdLst>
                <a:gd name="connsiteX0" fmla="*/ 0 w 2354516"/>
                <a:gd name="connsiteY0" fmla="*/ 0 h 1515205"/>
                <a:gd name="connsiteX1" fmla="*/ 1596914 w 2354516"/>
                <a:gd name="connsiteY1" fmla="*/ 0 h 1515205"/>
                <a:gd name="connsiteX2" fmla="*/ 2354516 w 2354516"/>
                <a:gd name="connsiteY2" fmla="*/ 757603 h 1515205"/>
                <a:gd name="connsiteX3" fmla="*/ 1596914 w 2354516"/>
                <a:gd name="connsiteY3" fmla="*/ 1515205 h 1515205"/>
                <a:gd name="connsiteX4" fmla="*/ 0 w 2354516"/>
                <a:gd name="connsiteY4" fmla="*/ 1515205 h 1515205"/>
                <a:gd name="connsiteX5" fmla="*/ 0 w 2354516"/>
                <a:gd name="connsiteY5" fmla="*/ 0 h 151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516" h="1515205">
                  <a:moveTo>
                    <a:pt x="0" y="0"/>
                  </a:moveTo>
                  <a:lnTo>
                    <a:pt x="1596914" y="0"/>
                  </a:lnTo>
                  <a:lnTo>
                    <a:pt x="2354516" y="757603"/>
                  </a:lnTo>
                  <a:lnTo>
                    <a:pt x="1596914" y="1515205"/>
                  </a:lnTo>
                  <a:lnTo>
                    <a:pt x="0" y="151520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49352" tIns="74676" rIns="416139" bIns="74676" numCol="1" spcCol="1270" anchor="ctr" anchorCtr="0">
              <a:noAutofit/>
            </a:bodyPr>
            <a:lstStyle/>
            <a:p>
              <a:pPr algn="ctr" defTabSz="1244600">
                <a:lnSpc>
                  <a:spcPct val="90000"/>
                </a:lnSpc>
                <a:spcBef>
                  <a:spcPct val="0"/>
                </a:spcBef>
                <a:spcAft>
                  <a:spcPct val="35000"/>
                </a:spcAft>
              </a:pPr>
              <a:r>
                <a:rPr lang="zh-CN" altLang="en-US" sz="2800" b="1" dirty="0"/>
                <a:t>课堂讲授</a:t>
              </a:r>
            </a:p>
          </p:txBody>
        </p:sp>
        <p:sp>
          <p:nvSpPr>
            <p:cNvPr id="7" name="任意多边形 6"/>
            <p:cNvSpPr/>
            <p:nvPr/>
          </p:nvSpPr>
          <p:spPr>
            <a:xfrm>
              <a:off x="1201316" y="2646834"/>
              <a:ext cx="3226668" cy="1515205"/>
            </a:xfrm>
            <a:custGeom>
              <a:avLst/>
              <a:gdLst>
                <a:gd name="connsiteX0" fmla="*/ 0 w 3226668"/>
                <a:gd name="connsiteY0" fmla="*/ 0 h 1515205"/>
                <a:gd name="connsiteX1" fmla="*/ 2469066 w 3226668"/>
                <a:gd name="connsiteY1" fmla="*/ 0 h 1515205"/>
                <a:gd name="connsiteX2" fmla="*/ 3226668 w 3226668"/>
                <a:gd name="connsiteY2" fmla="*/ 757603 h 1515205"/>
                <a:gd name="connsiteX3" fmla="*/ 2469066 w 3226668"/>
                <a:gd name="connsiteY3" fmla="*/ 1515205 h 1515205"/>
                <a:gd name="connsiteX4" fmla="*/ 0 w 3226668"/>
                <a:gd name="connsiteY4" fmla="*/ 1515205 h 1515205"/>
                <a:gd name="connsiteX5" fmla="*/ 757603 w 3226668"/>
                <a:gd name="connsiteY5" fmla="*/ 757603 h 1515205"/>
                <a:gd name="connsiteX6" fmla="*/ 0 w 3226668"/>
                <a:gd name="connsiteY6" fmla="*/ 0 h 151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6668" h="1515205">
                  <a:moveTo>
                    <a:pt x="0" y="0"/>
                  </a:moveTo>
                  <a:lnTo>
                    <a:pt x="2469066" y="0"/>
                  </a:lnTo>
                  <a:lnTo>
                    <a:pt x="3226668" y="757603"/>
                  </a:lnTo>
                  <a:lnTo>
                    <a:pt x="2469066" y="1515205"/>
                  </a:lnTo>
                  <a:lnTo>
                    <a:pt x="0" y="1515205"/>
                  </a:lnTo>
                  <a:lnTo>
                    <a:pt x="757603" y="7576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869617" tIns="74676" rIns="794940" bIns="74676" numCol="1" spcCol="1270" anchor="ctr" anchorCtr="0">
              <a:noAutofit/>
            </a:bodyPr>
            <a:lstStyle/>
            <a:p>
              <a:pPr algn="ctr" defTabSz="1244600">
                <a:lnSpc>
                  <a:spcPct val="90000"/>
                </a:lnSpc>
                <a:spcBef>
                  <a:spcPct val="0"/>
                </a:spcBef>
                <a:spcAft>
                  <a:spcPct val="35000"/>
                </a:spcAft>
              </a:pPr>
              <a:r>
                <a:rPr lang="zh-CN" altLang="en-US" sz="2800" b="1" dirty="0"/>
                <a:t>课后练习</a:t>
              </a:r>
            </a:p>
          </p:txBody>
        </p:sp>
      </p:grpSp>
      <p:sp>
        <p:nvSpPr>
          <p:cNvPr id="8" name="TextBox 7"/>
          <p:cNvSpPr txBox="1"/>
          <p:nvPr/>
        </p:nvSpPr>
        <p:spPr>
          <a:xfrm>
            <a:off x="4223793" y="2492896"/>
            <a:ext cx="1620957"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zh-CN" altLang="en-US" sz="2800" dirty="0"/>
              <a:t>知识传递</a:t>
            </a:r>
          </a:p>
        </p:txBody>
      </p:sp>
      <p:sp>
        <p:nvSpPr>
          <p:cNvPr id="9" name="TextBox 8"/>
          <p:cNvSpPr txBox="1"/>
          <p:nvPr/>
        </p:nvSpPr>
        <p:spPr>
          <a:xfrm>
            <a:off x="6251335" y="2492896"/>
            <a:ext cx="1620957" cy="52322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zh-CN" altLang="en-US" sz="2800" dirty="0"/>
              <a:t>知识内化</a:t>
            </a:r>
          </a:p>
        </p:txBody>
      </p:sp>
      <p:grpSp>
        <p:nvGrpSpPr>
          <p:cNvPr id="10" name="组合 9"/>
          <p:cNvGrpSpPr/>
          <p:nvPr/>
        </p:nvGrpSpPr>
        <p:grpSpPr>
          <a:xfrm>
            <a:off x="6109692" y="3870971"/>
            <a:ext cx="4522812" cy="1515205"/>
            <a:chOff x="4585692" y="2646834"/>
            <a:chExt cx="4522812" cy="1515205"/>
          </a:xfrm>
        </p:grpSpPr>
        <p:sp>
          <p:nvSpPr>
            <p:cNvPr id="11" name="任意多边形 10"/>
            <p:cNvSpPr/>
            <p:nvPr/>
          </p:nvSpPr>
          <p:spPr>
            <a:xfrm flipH="1">
              <a:off x="7020272" y="2646834"/>
              <a:ext cx="2088232" cy="1515205"/>
            </a:xfrm>
            <a:custGeom>
              <a:avLst/>
              <a:gdLst>
                <a:gd name="connsiteX0" fmla="*/ 0 w 2354516"/>
                <a:gd name="connsiteY0" fmla="*/ 0 h 1515205"/>
                <a:gd name="connsiteX1" fmla="*/ 1596914 w 2354516"/>
                <a:gd name="connsiteY1" fmla="*/ 0 h 1515205"/>
                <a:gd name="connsiteX2" fmla="*/ 2354516 w 2354516"/>
                <a:gd name="connsiteY2" fmla="*/ 757603 h 1515205"/>
                <a:gd name="connsiteX3" fmla="*/ 1596914 w 2354516"/>
                <a:gd name="connsiteY3" fmla="*/ 1515205 h 1515205"/>
                <a:gd name="connsiteX4" fmla="*/ 0 w 2354516"/>
                <a:gd name="connsiteY4" fmla="*/ 1515205 h 1515205"/>
                <a:gd name="connsiteX5" fmla="*/ 0 w 2354516"/>
                <a:gd name="connsiteY5" fmla="*/ 0 h 151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516" h="1515205">
                  <a:moveTo>
                    <a:pt x="0" y="0"/>
                  </a:moveTo>
                  <a:lnTo>
                    <a:pt x="1596914" y="0"/>
                  </a:lnTo>
                  <a:lnTo>
                    <a:pt x="2354516" y="757603"/>
                  </a:lnTo>
                  <a:lnTo>
                    <a:pt x="1596914" y="1515205"/>
                  </a:lnTo>
                  <a:lnTo>
                    <a:pt x="0" y="1515205"/>
                  </a:lnTo>
                  <a:lnTo>
                    <a:pt x="0" y="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149352" tIns="74676" rIns="416139" bIns="74676" numCol="1" spcCol="1270" anchor="ctr" anchorCtr="0">
              <a:noAutofit/>
            </a:bodyPr>
            <a:lstStyle/>
            <a:p>
              <a:pPr algn="ctr" defTabSz="1244600">
                <a:lnSpc>
                  <a:spcPct val="90000"/>
                </a:lnSpc>
                <a:spcBef>
                  <a:spcPct val="0"/>
                </a:spcBef>
                <a:spcAft>
                  <a:spcPct val="35000"/>
                </a:spcAft>
              </a:pPr>
              <a:r>
                <a:rPr lang="zh-CN" altLang="en-US" sz="2800" b="1" dirty="0"/>
                <a:t>课后学习</a:t>
              </a:r>
            </a:p>
          </p:txBody>
        </p:sp>
        <p:sp>
          <p:nvSpPr>
            <p:cNvPr id="12" name="任意多边形 11"/>
            <p:cNvSpPr/>
            <p:nvPr/>
          </p:nvSpPr>
          <p:spPr>
            <a:xfrm flipH="1">
              <a:off x="4585692" y="2646834"/>
              <a:ext cx="3226668" cy="1515205"/>
            </a:xfrm>
            <a:custGeom>
              <a:avLst/>
              <a:gdLst>
                <a:gd name="connsiteX0" fmla="*/ 0 w 3226668"/>
                <a:gd name="connsiteY0" fmla="*/ 0 h 1515205"/>
                <a:gd name="connsiteX1" fmla="*/ 2469066 w 3226668"/>
                <a:gd name="connsiteY1" fmla="*/ 0 h 1515205"/>
                <a:gd name="connsiteX2" fmla="*/ 3226668 w 3226668"/>
                <a:gd name="connsiteY2" fmla="*/ 757603 h 1515205"/>
                <a:gd name="connsiteX3" fmla="*/ 2469066 w 3226668"/>
                <a:gd name="connsiteY3" fmla="*/ 1515205 h 1515205"/>
                <a:gd name="connsiteX4" fmla="*/ 0 w 3226668"/>
                <a:gd name="connsiteY4" fmla="*/ 1515205 h 1515205"/>
                <a:gd name="connsiteX5" fmla="*/ 757603 w 3226668"/>
                <a:gd name="connsiteY5" fmla="*/ 757603 h 1515205"/>
                <a:gd name="connsiteX6" fmla="*/ 0 w 3226668"/>
                <a:gd name="connsiteY6" fmla="*/ 0 h 151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6668" h="1515205">
                  <a:moveTo>
                    <a:pt x="0" y="0"/>
                  </a:moveTo>
                  <a:lnTo>
                    <a:pt x="2469066" y="0"/>
                  </a:lnTo>
                  <a:lnTo>
                    <a:pt x="3226668" y="757603"/>
                  </a:lnTo>
                  <a:lnTo>
                    <a:pt x="2469066" y="1515205"/>
                  </a:lnTo>
                  <a:lnTo>
                    <a:pt x="0" y="1515205"/>
                  </a:lnTo>
                  <a:lnTo>
                    <a:pt x="757603" y="757603"/>
                  </a:lnTo>
                  <a:lnTo>
                    <a:pt x="0" y="0"/>
                  </a:lnTo>
                  <a:close/>
                </a:path>
              </a:pathLst>
            </a:custGeom>
            <a:effectLst>
              <a:glow rad="63500">
                <a:schemeClr val="accent4">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spcFirstLastPara="0" vert="horz" wrap="square" lIns="869617" tIns="74676" rIns="794940" bIns="74676" numCol="1" spcCol="1270" anchor="ctr" anchorCtr="0">
              <a:noAutofit/>
            </a:bodyPr>
            <a:lstStyle/>
            <a:p>
              <a:pPr algn="ctr" defTabSz="1244600">
                <a:lnSpc>
                  <a:spcPct val="90000"/>
                </a:lnSpc>
                <a:spcBef>
                  <a:spcPct val="0"/>
                </a:spcBef>
                <a:spcAft>
                  <a:spcPct val="35000"/>
                </a:spcAft>
              </a:pPr>
              <a:r>
                <a:rPr lang="zh-CN" altLang="en-US" sz="2800" b="1" dirty="0"/>
                <a:t>课堂活动</a:t>
              </a:r>
            </a:p>
          </p:txBody>
        </p:sp>
      </p:grpSp>
      <p:cxnSp>
        <p:nvCxnSpPr>
          <p:cNvPr id="13" name="直接连接符 12"/>
          <p:cNvCxnSpPr/>
          <p:nvPr/>
        </p:nvCxnSpPr>
        <p:spPr>
          <a:xfrm>
            <a:off x="6023992" y="3429000"/>
            <a:ext cx="0" cy="240268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4" name="右箭头 13"/>
          <p:cNvSpPr/>
          <p:nvPr/>
        </p:nvSpPr>
        <p:spPr>
          <a:xfrm>
            <a:off x="5879976" y="2623701"/>
            <a:ext cx="358486" cy="26161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99131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360"/>
                                          </p:val>
                                        </p:tav>
                                        <p:tav tm="100000">
                                          <p:val>
                                            <p:fltVal val="0"/>
                                          </p:val>
                                        </p:tav>
                                      </p:tavLst>
                                    </p:anim>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95400" y="1600201"/>
            <a:ext cx="11496600" cy="2476872"/>
          </a:xfrm>
        </p:spPr>
        <p:txBody>
          <a:bodyPr>
            <a:normAutofit/>
          </a:bodyPr>
          <a:lstStyle/>
          <a:p>
            <a:r>
              <a:rPr lang="zh-CN" altLang="en-US" sz="3200" dirty="0" smtClean="0"/>
              <a:t>知识传授和知识内化过程的颠倒</a:t>
            </a:r>
            <a:endParaRPr lang="en-US" altLang="zh-CN" sz="3200" dirty="0" smtClean="0"/>
          </a:p>
          <a:p>
            <a:r>
              <a:rPr lang="zh-CN" altLang="en-US" sz="3200" b="1" dirty="0" smtClean="0">
                <a:solidFill>
                  <a:srgbClr val="FF0000"/>
                </a:solidFill>
              </a:rPr>
              <a:t>教师角色</a:t>
            </a:r>
            <a:r>
              <a:rPr lang="zh-CN" altLang="en-US" sz="3200" dirty="0" smtClean="0"/>
              <a:t>的颠倒（由知识传递者变为课程开发者、学习合作者、帮助者）</a:t>
            </a:r>
            <a:endParaRPr lang="en-US" altLang="zh-CN" sz="3200" dirty="0" smtClean="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616" y="4005064"/>
            <a:ext cx="2228850" cy="2057400"/>
          </a:xfrm>
          <a:prstGeom prst="rect">
            <a:avLst/>
          </a:prstGeom>
        </p:spPr>
      </p:pic>
      <p:sp>
        <p:nvSpPr>
          <p:cNvPr id="5" name="右箭头 4"/>
          <p:cNvSpPr/>
          <p:nvPr/>
        </p:nvSpPr>
        <p:spPr>
          <a:xfrm>
            <a:off x="5303912" y="4725144"/>
            <a:ext cx="108012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0808"/>
          <a:stretch/>
        </p:blipFill>
        <p:spPr>
          <a:xfrm>
            <a:off x="6870977" y="3945141"/>
            <a:ext cx="1751820" cy="2341100"/>
          </a:xfrm>
          <a:prstGeom prst="rect">
            <a:avLst/>
          </a:prstGeom>
          <a:ln>
            <a:noFill/>
          </a:ln>
          <a:effectLst>
            <a:softEdge rad="112500"/>
          </a:effectLst>
        </p:spPr>
      </p:pic>
      <p:sp>
        <p:nvSpPr>
          <p:cNvPr id="7" name="标题 1"/>
          <p:cNvSpPr txBox="1">
            <a:spLocks/>
          </p:cNvSpPr>
          <p:nvPr/>
        </p:nvSpPr>
        <p:spPr>
          <a:xfrm>
            <a:off x="1991544" y="188640"/>
            <a:ext cx="8208912"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a:ln w="11430"/>
                <a:effectLst>
                  <a:outerShdw blurRad="50800" dist="39000" dir="5460000" algn="tl">
                    <a:srgbClr val="000000">
                      <a:alpha val="38000"/>
                    </a:srgbClr>
                  </a:outerShdw>
                </a:effectLst>
                <a:latin typeface="+mn-lt"/>
                <a:ea typeface="+mn-ea"/>
                <a:cs typeface="+mn-cs"/>
              </a:rPr>
              <a:t>颠倒了什么？</a:t>
            </a:r>
          </a:p>
        </p:txBody>
      </p:sp>
    </p:spTree>
    <p:extLst>
      <p:ext uri="{BB962C8B-B14F-4D97-AF65-F5344CB8AC3E}">
        <p14:creationId xmlns:p14="http://schemas.microsoft.com/office/powerpoint/2010/main" val="14743241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81200" y="1600202"/>
            <a:ext cx="8229600" cy="820687"/>
          </a:xfrm>
        </p:spPr>
        <p:txBody>
          <a:bodyPr>
            <a:normAutofit/>
          </a:bodyPr>
          <a:lstStyle/>
          <a:p>
            <a:r>
              <a:rPr lang="zh-CN" altLang="en-US" sz="3200" dirty="0" smtClean="0"/>
              <a:t>知识</a:t>
            </a:r>
            <a:r>
              <a:rPr lang="zh-CN" altLang="en-US" sz="3200" b="1" dirty="0" smtClean="0">
                <a:solidFill>
                  <a:srgbClr val="FF0000"/>
                </a:solidFill>
              </a:rPr>
              <a:t>传授</a:t>
            </a:r>
            <a:r>
              <a:rPr lang="zh-CN" altLang="en-US" sz="3200" dirty="0" smtClean="0"/>
              <a:t>和知识</a:t>
            </a:r>
            <a:r>
              <a:rPr lang="zh-CN" altLang="en-US" sz="3200" b="1" dirty="0">
                <a:solidFill>
                  <a:srgbClr val="FF0000"/>
                </a:solidFill>
              </a:rPr>
              <a:t>内化</a:t>
            </a:r>
            <a:r>
              <a:rPr lang="zh-CN" altLang="en-US" sz="3200" dirty="0" smtClean="0"/>
              <a:t>发生情境的颠倒</a:t>
            </a:r>
            <a:endParaRPr lang="en-US" altLang="zh-CN" sz="3200" dirty="0" smtClean="0"/>
          </a:p>
        </p:txBody>
      </p:sp>
      <p:sp>
        <p:nvSpPr>
          <p:cNvPr id="2" name="矩形 1"/>
          <p:cNvSpPr/>
          <p:nvPr/>
        </p:nvSpPr>
        <p:spPr>
          <a:xfrm>
            <a:off x="1487488" y="3068960"/>
            <a:ext cx="10128448" cy="2308324"/>
          </a:xfrm>
          <a:prstGeom prst="rect">
            <a:avLst/>
          </a:prstGeom>
          <a:solidFill>
            <a:schemeClr val="accent1">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a:spAutoFit/>
          </a:bodyPr>
          <a:lstStyle/>
          <a:p>
            <a:pPr indent="720000">
              <a:lnSpc>
                <a:spcPct val="150000"/>
              </a:lnSpc>
            </a:pPr>
            <a:r>
              <a:rPr lang="zh-CN" altLang="en-US" sz="2400" b="1" dirty="0"/>
              <a:t>颠倒的课堂，是指教育者赋予学生更多的</a:t>
            </a:r>
            <a:r>
              <a:rPr lang="zh-CN" altLang="en-US" sz="2400" b="1" dirty="0">
                <a:solidFill>
                  <a:srgbClr val="FF0000"/>
                </a:solidFill>
              </a:rPr>
              <a:t>自由</a:t>
            </a:r>
            <a:r>
              <a:rPr lang="zh-CN" altLang="en-US" sz="2400" b="1" dirty="0"/>
              <a:t>，把知识传授的过程放在教室外，让大家</a:t>
            </a:r>
            <a:r>
              <a:rPr lang="zh-CN" altLang="en-US" sz="2400" b="1" dirty="0">
                <a:solidFill>
                  <a:srgbClr val="FF0000"/>
                </a:solidFill>
              </a:rPr>
              <a:t>选择最适合自己的方式</a:t>
            </a:r>
            <a:r>
              <a:rPr lang="zh-CN" altLang="en-US" sz="2400" b="1" dirty="0"/>
              <a:t>接受新知识；而把知识内化的过程放在教室内，以便同学之间、同学和老师之间有更多的</a:t>
            </a:r>
            <a:r>
              <a:rPr lang="zh-CN" altLang="en-US" sz="2400" b="1" dirty="0">
                <a:solidFill>
                  <a:srgbClr val="FF0000"/>
                </a:solidFill>
              </a:rPr>
              <a:t>沟通和交流</a:t>
            </a:r>
            <a:r>
              <a:rPr lang="zh-CN" altLang="en-US" sz="2400" b="1" dirty="0"/>
              <a:t>。</a:t>
            </a:r>
            <a:endParaRPr lang="en-US" altLang="zh-CN" sz="2400" b="1" dirty="0"/>
          </a:p>
          <a:p>
            <a:pPr algn="r">
              <a:lnSpc>
                <a:spcPct val="150000"/>
              </a:lnSpc>
            </a:pPr>
            <a:r>
              <a:rPr lang="en-US" altLang="zh-CN" sz="2400" b="1" dirty="0"/>
              <a:t>——</a:t>
            </a:r>
            <a:r>
              <a:rPr lang="zh-CN" altLang="en-US" sz="2400" b="1" dirty="0"/>
              <a:t>英特尔全球教育总监</a:t>
            </a:r>
            <a:r>
              <a:rPr lang="en-US" altLang="zh-CN" sz="2400" b="1" dirty="0"/>
              <a:t>Brian Gonzalez</a:t>
            </a:r>
            <a:endParaRPr lang="zh-CN" altLang="en-US" sz="2400" b="1" dirty="0"/>
          </a:p>
        </p:txBody>
      </p:sp>
      <p:sp>
        <p:nvSpPr>
          <p:cNvPr id="5" name="标题 1"/>
          <p:cNvSpPr txBox="1">
            <a:spLocks/>
          </p:cNvSpPr>
          <p:nvPr/>
        </p:nvSpPr>
        <p:spPr>
          <a:xfrm>
            <a:off x="2495600" y="188640"/>
            <a:ext cx="756084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a:ln w="11430"/>
                <a:effectLst>
                  <a:outerShdw blurRad="50800" dist="39000" dir="5460000" algn="tl">
                    <a:srgbClr val="000000">
                      <a:alpha val="38000"/>
                    </a:srgbClr>
                  </a:outerShdw>
                </a:effectLst>
                <a:latin typeface="+mn-lt"/>
                <a:ea typeface="+mn-ea"/>
                <a:cs typeface="+mn-cs"/>
              </a:rPr>
              <a:t>颠倒了什么？</a:t>
            </a:r>
          </a:p>
        </p:txBody>
      </p:sp>
    </p:spTree>
    <p:extLst>
      <p:ext uri="{BB962C8B-B14F-4D97-AF65-F5344CB8AC3E}">
        <p14:creationId xmlns:p14="http://schemas.microsoft.com/office/powerpoint/2010/main" val="36281425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2495600" y="197768"/>
            <a:ext cx="7681893"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a:ln w="11430"/>
                <a:effectLst>
                  <a:outerShdw blurRad="50800" dist="39000" dir="5460000" algn="tl">
                    <a:srgbClr val="000000">
                      <a:alpha val="38000"/>
                    </a:srgbClr>
                  </a:outerShdw>
                </a:effectLst>
                <a:latin typeface="+mn-lt"/>
                <a:ea typeface="+mn-ea"/>
                <a:cs typeface="+mn-cs"/>
              </a:rPr>
              <a:t>更适合数字原住民的学习方式</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567" y="1513294"/>
            <a:ext cx="4035552" cy="2688336"/>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7" y="4437113"/>
            <a:ext cx="2619375" cy="1743075"/>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9055" y="1844824"/>
            <a:ext cx="2619375" cy="1743075"/>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8597" y="3779342"/>
            <a:ext cx="3059832" cy="2498863"/>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9856" y="2275855"/>
            <a:ext cx="2160240" cy="278212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680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6919976" y="4694174"/>
            <a:ext cx="3208472" cy="1975187"/>
          </a:xfrm>
          <a:custGeom>
            <a:avLst/>
            <a:gdLst>
              <a:gd name="connsiteX0" fmla="*/ 0 w 2604545"/>
              <a:gd name="connsiteY0" fmla="*/ 168716 h 1687155"/>
              <a:gd name="connsiteX1" fmla="*/ 168716 w 2604545"/>
              <a:gd name="connsiteY1" fmla="*/ 0 h 1687155"/>
              <a:gd name="connsiteX2" fmla="*/ 2435830 w 2604545"/>
              <a:gd name="connsiteY2" fmla="*/ 0 h 1687155"/>
              <a:gd name="connsiteX3" fmla="*/ 2604546 w 2604545"/>
              <a:gd name="connsiteY3" fmla="*/ 168716 h 1687155"/>
              <a:gd name="connsiteX4" fmla="*/ 2604545 w 2604545"/>
              <a:gd name="connsiteY4" fmla="*/ 1518440 h 1687155"/>
              <a:gd name="connsiteX5" fmla="*/ 2435829 w 2604545"/>
              <a:gd name="connsiteY5" fmla="*/ 1687156 h 1687155"/>
              <a:gd name="connsiteX6" fmla="*/ 168716 w 2604545"/>
              <a:gd name="connsiteY6" fmla="*/ 1687155 h 1687155"/>
              <a:gd name="connsiteX7" fmla="*/ 0 w 2604545"/>
              <a:gd name="connsiteY7" fmla="*/ 1518439 h 1687155"/>
              <a:gd name="connsiteX8" fmla="*/ 0 w 2604545"/>
              <a:gd name="connsiteY8" fmla="*/ 168716 h 168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545" h="1687155">
                <a:moveTo>
                  <a:pt x="0" y="168716"/>
                </a:moveTo>
                <a:cubicBezTo>
                  <a:pt x="0" y="75537"/>
                  <a:pt x="75537" y="0"/>
                  <a:pt x="168716" y="0"/>
                </a:cubicBezTo>
                <a:lnTo>
                  <a:pt x="2435830" y="0"/>
                </a:lnTo>
                <a:cubicBezTo>
                  <a:pt x="2529009" y="0"/>
                  <a:pt x="2604546" y="75537"/>
                  <a:pt x="2604546" y="168716"/>
                </a:cubicBezTo>
                <a:cubicBezTo>
                  <a:pt x="2604546" y="618624"/>
                  <a:pt x="2604545" y="1068532"/>
                  <a:pt x="2604545" y="1518440"/>
                </a:cubicBezTo>
                <a:cubicBezTo>
                  <a:pt x="2604545" y="1611619"/>
                  <a:pt x="2529008" y="1687156"/>
                  <a:pt x="2435829" y="1687156"/>
                </a:cubicBezTo>
                <a:lnTo>
                  <a:pt x="168716" y="1687155"/>
                </a:lnTo>
                <a:cubicBezTo>
                  <a:pt x="75537" y="1687155"/>
                  <a:pt x="0" y="1611618"/>
                  <a:pt x="0" y="1518439"/>
                </a:cubicBezTo>
                <a:lnTo>
                  <a:pt x="0" y="168716"/>
                </a:lnTo>
                <a:close/>
              </a:path>
            </a:pathLst>
          </a:custGeom>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1304" tIns="641730" rIns="219941" bIns="219941" numCol="1" spcCol="1270" anchor="t" anchorCtr="0">
            <a:noAutofit/>
          </a:bodyPr>
          <a:lstStyle/>
          <a:p>
            <a:pPr marL="228600" lvl="1" indent="-228600" defTabSz="1066800">
              <a:lnSpc>
                <a:spcPct val="90000"/>
              </a:lnSpc>
              <a:spcBef>
                <a:spcPct val="0"/>
              </a:spcBef>
              <a:spcAft>
                <a:spcPct val="15000"/>
              </a:spcAft>
              <a:buFontTx/>
              <a:buChar char="••"/>
            </a:pPr>
            <a:r>
              <a:rPr lang="zh-CN" altLang="en-US" sz="2400" b="1" dirty="0">
                <a:solidFill>
                  <a:srgbClr val="FF0000"/>
                </a:solidFill>
              </a:rPr>
              <a:t>自我反思</a:t>
            </a:r>
            <a:endParaRPr lang="en-US" altLang="zh-CN" sz="2400" b="1" dirty="0">
              <a:solidFill>
                <a:srgbClr val="FF0000"/>
              </a:solidFill>
            </a:endParaRPr>
          </a:p>
          <a:p>
            <a:pPr marL="285750" lvl="1" indent="-285750" defTabSz="800100">
              <a:lnSpc>
                <a:spcPct val="90000"/>
              </a:lnSpc>
              <a:spcBef>
                <a:spcPct val="0"/>
              </a:spcBef>
              <a:spcAft>
                <a:spcPct val="15000"/>
              </a:spcAft>
              <a:buFont typeface="Wingdings" pitchFamily="2" charset="2"/>
              <a:buChar char="ü"/>
            </a:pPr>
            <a:r>
              <a:rPr lang="zh-CN" altLang="en-US" b="1" dirty="0">
                <a:solidFill>
                  <a:prstClr val="black">
                    <a:hueOff val="0"/>
                    <a:satOff val="0"/>
                    <a:lumOff val="0"/>
                    <a:alphaOff val="0"/>
                  </a:prstClr>
                </a:solidFill>
              </a:rPr>
              <a:t>自学问题的解决</a:t>
            </a:r>
            <a:endParaRPr lang="en-US" altLang="zh-CN" b="1" dirty="0">
              <a:solidFill>
                <a:prstClr val="black">
                  <a:hueOff val="0"/>
                  <a:satOff val="0"/>
                  <a:lumOff val="0"/>
                  <a:alphaOff val="0"/>
                </a:prstClr>
              </a:solidFill>
            </a:endParaRPr>
          </a:p>
          <a:p>
            <a:pPr marL="285750" lvl="1" indent="-285750" defTabSz="800100">
              <a:lnSpc>
                <a:spcPct val="90000"/>
              </a:lnSpc>
              <a:spcBef>
                <a:spcPct val="0"/>
              </a:spcBef>
              <a:spcAft>
                <a:spcPct val="15000"/>
              </a:spcAft>
              <a:buFont typeface="Wingdings" pitchFamily="2" charset="2"/>
              <a:buChar char="ü"/>
            </a:pPr>
            <a:r>
              <a:rPr lang="zh-CN" altLang="en-US" b="1" dirty="0">
                <a:solidFill>
                  <a:prstClr val="black">
                    <a:hueOff val="0"/>
                    <a:satOff val="0"/>
                    <a:lumOff val="0"/>
                    <a:alphaOff val="0"/>
                  </a:prstClr>
                </a:solidFill>
              </a:rPr>
              <a:t>课堂中新的收获</a:t>
            </a:r>
            <a:endParaRPr lang="en-US" altLang="zh-CN" b="1" dirty="0">
              <a:solidFill>
                <a:prstClr val="black">
                  <a:hueOff val="0"/>
                  <a:satOff val="0"/>
                  <a:lumOff val="0"/>
                  <a:alphaOff val="0"/>
                </a:prstClr>
              </a:solidFill>
            </a:endParaRPr>
          </a:p>
          <a:p>
            <a:pPr marL="0" lvl="1" defTabSz="800100">
              <a:lnSpc>
                <a:spcPct val="90000"/>
              </a:lnSpc>
              <a:spcBef>
                <a:spcPct val="0"/>
              </a:spcBef>
              <a:spcAft>
                <a:spcPct val="15000"/>
              </a:spcAft>
            </a:pPr>
            <a:r>
              <a:rPr lang="zh-CN" altLang="en-US" sz="2000" b="1" dirty="0">
                <a:solidFill>
                  <a:srgbClr val="00B050"/>
                </a:solidFill>
              </a:rPr>
              <a:t>元认知发展</a:t>
            </a:r>
            <a:endParaRPr lang="en-US" altLang="zh-CN" sz="2000" b="1" dirty="0">
              <a:solidFill>
                <a:srgbClr val="00B050"/>
              </a:solidFill>
            </a:endParaRPr>
          </a:p>
        </p:txBody>
      </p:sp>
      <p:sp>
        <p:nvSpPr>
          <p:cNvPr id="6" name="任意多边形 5"/>
          <p:cNvSpPr/>
          <p:nvPr/>
        </p:nvSpPr>
        <p:spPr>
          <a:xfrm>
            <a:off x="2207569" y="4581129"/>
            <a:ext cx="2933759" cy="2163827"/>
          </a:xfrm>
          <a:custGeom>
            <a:avLst/>
            <a:gdLst>
              <a:gd name="connsiteX0" fmla="*/ 0 w 2604545"/>
              <a:gd name="connsiteY0" fmla="*/ 168716 h 1687155"/>
              <a:gd name="connsiteX1" fmla="*/ 168716 w 2604545"/>
              <a:gd name="connsiteY1" fmla="*/ 0 h 1687155"/>
              <a:gd name="connsiteX2" fmla="*/ 2435830 w 2604545"/>
              <a:gd name="connsiteY2" fmla="*/ 0 h 1687155"/>
              <a:gd name="connsiteX3" fmla="*/ 2604546 w 2604545"/>
              <a:gd name="connsiteY3" fmla="*/ 168716 h 1687155"/>
              <a:gd name="connsiteX4" fmla="*/ 2604545 w 2604545"/>
              <a:gd name="connsiteY4" fmla="*/ 1518440 h 1687155"/>
              <a:gd name="connsiteX5" fmla="*/ 2435829 w 2604545"/>
              <a:gd name="connsiteY5" fmla="*/ 1687156 h 1687155"/>
              <a:gd name="connsiteX6" fmla="*/ 168716 w 2604545"/>
              <a:gd name="connsiteY6" fmla="*/ 1687155 h 1687155"/>
              <a:gd name="connsiteX7" fmla="*/ 0 w 2604545"/>
              <a:gd name="connsiteY7" fmla="*/ 1518439 h 1687155"/>
              <a:gd name="connsiteX8" fmla="*/ 0 w 2604545"/>
              <a:gd name="connsiteY8" fmla="*/ 168716 h 168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545" h="1687155">
                <a:moveTo>
                  <a:pt x="0" y="168716"/>
                </a:moveTo>
                <a:cubicBezTo>
                  <a:pt x="0" y="75537"/>
                  <a:pt x="75537" y="0"/>
                  <a:pt x="168716" y="0"/>
                </a:cubicBezTo>
                <a:lnTo>
                  <a:pt x="2435830" y="0"/>
                </a:lnTo>
                <a:cubicBezTo>
                  <a:pt x="2529009" y="0"/>
                  <a:pt x="2604546" y="75537"/>
                  <a:pt x="2604546" y="168716"/>
                </a:cubicBezTo>
                <a:cubicBezTo>
                  <a:pt x="2604546" y="618624"/>
                  <a:pt x="2604545" y="1068532"/>
                  <a:pt x="2604545" y="1518440"/>
                </a:cubicBezTo>
                <a:cubicBezTo>
                  <a:pt x="2604545" y="1611619"/>
                  <a:pt x="2529008" y="1687156"/>
                  <a:pt x="2435829" y="1687156"/>
                </a:cubicBezTo>
                <a:lnTo>
                  <a:pt x="168716" y="1687155"/>
                </a:lnTo>
                <a:cubicBezTo>
                  <a:pt x="75537" y="1687155"/>
                  <a:pt x="0" y="1611618"/>
                  <a:pt x="0" y="1518439"/>
                </a:cubicBezTo>
                <a:lnTo>
                  <a:pt x="0" y="168716"/>
                </a:lnTo>
                <a:close/>
              </a:path>
            </a:pathLst>
          </a:custGeom>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9941" tIns="641730" rIns="1001304" bIns="219941" numCol="1" spcCol="1270" anchor="t" anchorCtr="0">
            <a:noAutofit/>
          </a:bodyPr>
          <a:lstStyle/>
          <a:p>
            <a:pPr marL="228600" lvl="1" indent="-228600" defTabSz="1066800">
              <a:lnSpc>
                <a:spcPct val="90000"/>
              </a:lnSpc>
              <a:spcBef>
                <a:spcPct val="0"/>
              </a:spcBef>
              <a:spcAft>
                <a:spcPct val="15000"/>
              </a:spcAft>
              <a:buFontTx/>
              <a:buChar char="••"/>
            </a:pPr>
            <a:r>
              <a:rPr lang="zh-CN" altLang="en-US" sz="2400" b="1" dirty="0">
                <a:solidFill>
                  <a:srgbClr val="FF0000"/>
                </a:solidFill>
              </a:rPr>
              <a:t>外化生成</a:t>
            </a:r>
            <a:endParaRPr lang="en-US" altLang="zh-CN" sz="2400" b="1" dirty="0">
              <a:solidFill>
                <a:srgbClr val="FF0000"/>
              </a:solidFill>
            </a:endParaRPr>
          </a:p>
          <a:p>
            <a:pPr marL="285750" lvl="1" indent="-285750" defTabSz="800100">
              <a:lnSpc>
                <a:spcPct val="90000"/>
              </a:lnSpc>
              <a:spcBef>
                <a:spcPct val="0"/>
              </a:spcBef>
              <a:spcAft>
                <a:spcPct val="15000"/>
              </a:spcAft>
              <a:buFont typeface="Wingdings" pitchFamily="2" charset="2"/>
              <a:buChar char="ü"/>
            </a:pPr>
            <a:r>
              <a:rPr lang="zh-CN" altLang="en-US" b="1" dirty="0">
                <a:solidFill>
                  <a:prstClr val="black">
                    <a:hueOff val="0"/>
                    <a:satOff val="0"/>
                    <a:lumOff val="0"/>
                    <a:alphaOff val="0"/>
                  </a:prstClr>
                </a:solidFill>
              </a:rPr>
              <a:t>总结梳理</a:t>
            </a:r>
            <a:endParaRPr lang="en-US" altLang="zh-CN" b="1" dirty="0">
              <a:solidFill>
                <a:prstClr val="black">
                  <a:hueOff val="0"/>
                  <a:satOff val="0"/>
                  <a:lumOff val="0"/>
                  <a:alphaOff val="0"/>
                </a:prstClr>
              </a:solidFill>
            </a:endParaRPr>
          </a:p>
          <a:p>
            <a:pPr marL="285750" lvl="1" indent="-285750" defTabSz="800100">
              <a:lnSpc>
                <a:spcPct val="90000"/>
              </a:lnSpc>
              <a:spcBef>
                <a:spcPct val="0"/>
              </a:spcBef>
              <a:spcAft>
                <a:spcPct val="15000"/>
              </a:spcAft>
              <a:buFont typeface="Wingdings" pitchFamily="2" charset="2"/>
              <a:buChar char="ü"/>
            </a:pPr>
            <a:r>
              <a:rPr lang="zh-CN" altLang="en-US" b="1" dirty="0">
                <a:solidFill>
                  <a:prstClr val="black">
                    <a:hueOff val="0"/>
                    <a:satOff val="0"/>
                    <a:lumOff val="0"/>
                    <a:alphaOff val="0"/>
                  </a:prstClr>
                </a:solidFill>
              </a:rPr>
              <a:t>个性化表达</a:t>
            </a:r>
            <a:endParaRPr lang="en-US" altLang="zh-CN" b="1" dirty="0">
              <a:solidFill>
                <a:prstClr val="black">
                  <a:hueOff val="0"/>
                  <a:satOff val="0"/>
                  <a:lumOff val="0"/>
                  <a:alphaOff val="0"/>
                </a:prstClr>
              </a:solidFill>
            </a:endParaRPr>
          </a:p>
          <a:p>
            <a:pPr marL="285750" lvl="1" indent="-285750" defTabSz="800100">
              <a:lnSpc>
                <a:spcPct val="90000"/>
              </a:lnSpc>
              <a:spcBef>
                <a:spcPct val="0"/>
              </a:spcBef>
              <a:spcAft>
                <a:spcPct val="15000"/>
              </a:spcAft>
              <a:buFont typeface="Wingdings" pitchFamily="2" charset="2"/>
              <a:buChar char="ü"/>
            </a:pPr>
            <a:r>
              <a:rPr lang="zh-CN" altLang="en-US" b="1" dirty="0">
                <a:solidFill>
                  <a:prstClr val="black">
                    <a:hueOff val="0"/>
                    <a:satOff val="0"/>
                    <a:lumOff val="0"/>
                    <a:alphaOff val="0"/>
                  </a:prstClr>
                </a:solidFill>
              </a:rPr>
              <a:t>检测</a:t>
            </a:r>
            <a:endParaRPr lang="en-US" altLang="zh-CN" b="1" dirty="0">
              <a:solidFill>
                <a:prstClr val="black">
                  <a:hueOff val="0"/>
                  <a:satOff val="0"/>
                  <a:lumOff val="0"/>
                  <a:alphaOff val="0"/>
                </a:prstClr>
              </a:solidFill>
            </a:endParaRPr>
          </a:p>
          <a:p>
            <a:pPr marL="0" lvl="1" defTabSz="800100">
              <a:lnSpc>
                <a:spcPct val="90000"/>
              </a:lnSpc>
              <a:spcBef>
                <a:spcPct val="0"/>
              </a:spcBef>
              <a:spcAft>
                <a:spcPct val="15000"/>
              </a:spcAft>
            </a:pPr>
            <a:r>
              <a:rPr lang="zh-CN" altLang="en-US" sz="2000" b="1" dirty="0">
                <a:solidFill>
                  <a:srgbClr val="00B050"/>
                </a:solidFill>
              </a:rPr>
              <a:t>创造</a:t>
            </a:r>
            <a:endParaRPr lang="en-US" altLang="zh-CN" sz="2000" b="1" dirty="0">
              <a:solidFill>
                <a:srgbClr val="00B050"/>
              </a:solidFill>
            </a:endParaRPr>
          </a:p>
        </p:txBody>
      </p:sp>
      <p:sp>
        <p:nvSpPr>
          <p:cNvPr id="7" name="任意多边形 6"/>
          <p:cNvSpPr/>
          <p:nvPr/>
        </p:nvSpPr>
        <p:spPr>
          <a:xfrm>
            <a:off x="7165170" y="1325082"/>
            <a:ext cx="3395327" cy="1750807"/>
          </a:xfrm>
          <a:custGeom>
            <a:avLst/>
            <a:gdLst>
              <a:gd name="connsiteX0" fmla="*/ 0 w 2604545"/>
              <a:gd name="connsiteY0" fmla="*/ 168716 h 1687155"/>
              <a:gd name="connsiteX1" fmla="*/ 168716 w 2604545"/>
              <a:gd name="connsiteY1" fmla="*/ 0 h 1687155"/>
              <a:gd name="connsiteX2" fmla="*/ 2435830 w 2604545"/>
              <a:gd name="connsiteY2" fmla="*/ 0 h 1687155"/>
              <a:gd name="connsiteX3" fmla="*/ 2604546 w 2604545"/>
              <a:gd name="connsiteY3" fmla="*/ 168716 h 1687155"/>
              <a:gd name="connsiteX4" fmla="*/ 2604545 w 2604545"/>
              <a:gd name="connsiteY4" fmla="*/ 1518440 h 1687155"/>
              <a:gd name="connsiteX5" fmla="*/ 2435829 w 2604545"/>
              <a:gd name="connsiteY5" fmla="*/ 1687156 h 1687155"/>
              <a:gd name="connsiteX6" fmla="*/ 168716 w 2604545"/>
              <a:gd name="connsiteY6" fmla="*/ 1687155 h 1687155"/>
              <a:gd name="connsiteX7" fmla="*/ 0 w 2604545"/>
              <a:gd name="connsiteY7" fmla="*/ 1518439 h 1687155"/>
              <a:gd name="connsiteX8" fmla="*/ 0 w 2604545"/>
              <a:gd name="connsiteY8" fmla="*/ 168716 h 168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545" h="1687155">
                <a:moveTo>
                  <a:pt x="0" y="168716"/>
                </a:moveTo>
                <a:cubicBezTo>
                  <a:pt x="0" y="75537"/>
                  <a:pt x="75537" y="0"/>
                  <a:pt x="168716" y="0"/>
                </a:cubicBezTo>
                <a:lnTo>
                  <a:pt x="2435830" y="0"/>
                </a:lnTo>
                <a:cubicBezTo>
                  <a:pt x="2529009" y="0"/>
                  <a:pt x="2604546" y="75537"/>
                  <a:pt x="2604546" y="168716"/>
                </a:cubicBezTo>
                <a:cubicBezTo>
                  <a:pt x="2604546" y="618624"/>
                  <a:pt x="2604545" y="1068532"/>
                  <a:pt x="2604545" y="1518440"/>
                </a:cubicBezTo>
                <a:cubicBezTo>
                  <a:pt x="2604545" y="1611619"/>
                  <a:pt x="2529008" y="1687156"/>
                  <a:pt x="2435829" y="1687156"/>
                </a:cubicBezTo>
                <a:lnTo>
                  <a:pt x="168716" y="1687155"/>
                </a:lnTo>
                <a:cubicBezTo>
                  <a:pt x="75537" y="1687155"/>
                  <a:pt x="0" y="1611618"/>
                  <a:pt x="0" y="1518439"/>
                </a:cubicBezTo>
                <a:lnTo>
                  <a:pt x="0" y="168716"/>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1304" tIns="219941" rIns="219941" bIns="641730" numCol="1" spcCol="1270" anchor="t" anchorCtr="0">
            <a:noAutofit/>
          </a:bodyPr>
          <a:lstStyle/>
          <a:p>
            <a:pPr marL="228600" lvl="1" indent="-228600" defTabSz="1066800">
              <a:lnSpc>
                <a:spcPct val="90000"/>
              </a:lnSpc>
              <a:spcBef>
                <a:spcPct val="0"/>
              </a:spcBef>
              <a:spcAft>
                <a:spcPct val="15000"/>
              </a:spcAft>
              <a:buChar char="••"/>
            </a:pPr>
            <a:r>
              <a:rPr lang="zh-CN" altLang="en-US" sz="2400" b="1" dirty="0">
                <a:solidFill>
                  <a:srgbClr val="FF0000"/>
                </a:solidFill>
              </a:rPr>
              <a:t>问题解决</a:t>
            </a:r>
            <a:endParaRPr lang="en-US" altLang="zh-CN" sz="2400" b="1" dirty="0">
              <a:solidFill>
                <a:srgbClr val="FF0000"/>
              </a:solidFill>
            </a:endParaRPr>
          </a:p>
          <a:p>
            <a:pPr marL="285750" lvl="1" indent="-285750" defTabSz="800100">
              <a:lnSpc>
                <a:spcPct val="90000"/>
              </a:lnSpc>
              <a:spcBef>
                <a:spcPct val="0"/>
              </a:spcBef>
              <a:spcAft>
                <a:spcPct val="15000"/>
              </a:spcAft>
              <a:buFont typeface="Wingdings" pitchFamily="2" charset="2"/>
              <a:buChar char="ü"/>
            </a:pPr>
            <a:r>
              <a:rPr lang="zh-CN" altLang="en-US" b="1" dirty="0"/>
              <a:t>讨论交流</a:t>
            </a:r>
            <a:endParaRPr lang="en-US" altLang="zh-CN" b="1" dirty="0"/>
          </a:p>
          <a:p>
            <a:pPr marL="285750" lvl="1" indent="-285750" defTabSz="800100">
              <a:lnSpc>
                <a:spcPct val="90000"/>
              </a:lnSpc>
              <a:spcBef>
                <a:spcPct val="0"/>
              </a:spcBef>
              <a:spcAft>
                <a:spcPct val="15000"/>
              </a:spcAft>
              <a:buFont typeface="Wingdings" pitchFamily="2" charset="2"/>
              <a:buChar char="ü"/>
            </a:pPr>
            <a:r>
              <a:rPr lang="zh-CN" altLang="en-US" b="1" dirty="0"/>
              <a:t>课堂互动</a:t>
            </a:r>
            <a:endParaRPr lang="en-US" altLang="zh-CN" b="1" dirty="0"/>
          </a:p>
          <a:p>
            <a:pPr marL="285750" lvl="1" indent="-285750" defTabSz="800100">
              <a:lnSpc>
                <a:spcPct val="90000"/>
              </a:lnSpc>
              <a:spcBef>
                <a:spcPct val="0"/>
              </a:spcBef>
              <a:spcAft>
                <a:spcPct val="15000"/>
              </a:spcAft>
              <a:buFont typeface="Wingdings" pitchFamily="2" charset="2"/>
              <a:buChar char="ü"/>
            </a:pPr>
            <a:r>
              <a:rPr lang="zh-CN" altLang="en-US" b="1" dirty="0"/>
              <a:t>个别指导</a:t>
            </a:r>
            <a:endParaRPr lang="en-US" altLang="zh-CN" b="1" dirty="0"/>
          </a:p>
          <a:p>
            <a:pPr marL="0" lvl="1" defTabSz="800100">
              <a:lnSpc>
                <a:spcPct val="90000"/>
              </a:lnSpc>
              <a:spcBef>
                <a:spcPct val="0"/>
              </a:spcBef>
              <a:spcAft>
                <a:spcPct val="15000"/>
              </a:spcAft>
            </a:pPr>
            <a:r>
              <a:rPr lang="zh-CN" altLang="en-US" sz="2000" b="1" dirty="0">
                <a:solidFill>
                  <a:srgbClr val="00B050"/>
                </a:solidFill>
              </a:rPr>
              <a:t>应用分析 综合 评价</a:t>
            </a:r>
            <a:endParaRPr lang="en-US" altLang="zh-CN" sz="2000" b="1" dirty="0">
              <a:solidFill>
                <a:srgbClr val="00B050"/>
              </a:solidFill>
            </a:endParaRPr>
          </a:p>
        </p:txBody>
      </p:sp>
      <p:sp>
        <p:nvSpPr>
          <p:cNvPr id="10" name="任意多边形 9"/>
          <p:cNvSpPr/>
          <p:nvPr/>
        </p:nvSpPr>
        <p:spPr>
          <a:xfrm>
            <a:off x="6016540" y="1625517"/>
            <a:ext cx="2282931" cy="2282931"/>
          </a:xfrm>
          <a:custGeom>
            <a:avLst/>
            <a:gdLst>
              <a:gd name="connsiteX0" fmla="*/ 0 w 2282931"/>
              <a:gd name="connsiteY0" fmla="*/ 2282931 h 2282931"/>
              <a:gd name="connsiteX1" fmla="*/ 2282931 w 2282931"/>
              <a:gd name="connsiteY1" fmla="*/ 0 h 2282931"/>
              <a:gd name="connsiteX2" fmla="*/ 2282931 w 2282931"/>
              <a:gd name="connsiteY2" fmla="*/ 2282931 h 2282931"/>
              <a:gd name="connsiteX3" fmla="*/ 0 w 2282931"/>
              <a:gd name="connsiteY3" fmla="*/ 2282931 h 2282931"/>
            </a:gdLst>
            <a:ahLst/>
            <a:cxnLst>
              <a:cxn ang="0">
                <a:pos x="connsiteX0" y="connsiteY0"/>
              </a:cxn>
              <a:cxn ang="0">
                <a:pos x="connsiteX1" y="connsiteY1"/>
              </a:cxn>
              <a:cxn ang="0">
                <a:pos x="connsiteX2" y="connsiteY2"/>
              </a:cxn>
              <a:cxn ang="0">
                <a:pos x="connsiteX3" y="connsiteY3"/>
              </a:cxn>
            </a:cxnLst>
            <a:rect l="l" t="t" r="r" b="b"/>
            <a:pathLst>
              <a:path w="2282931" h="2282931">
                <a:moveTo>
                  <a:pt x="0" y="0"/>
                </a:moveTo>
                <a:cubicBezTo>
                  <a:pt x="1260828" y="0"/>
                  <a:pt x="2282931" y="1022103"/>
                  <a:pt x="2282931" y="2282931"/>
                </a:cubicBezTo>
                <a:lnTo>
                  <a:pt x="0" y="2282931"/>
                </a:lnTo>
                <a:lnTo>
                  <a:pt x="0" y="0"/>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263144" tIns="931799" rIns="931799" bIns="263144" numCol="1" spcCol="1270" anchor="ctr" anchorCtr="0">
            <a:noAutofit/>
          </a:bodyPr>
          <a:lstStyle/>
          <a:p>
            <a:pPr algn="ctr" defTabSz="1644650">
              <a:lnSpc>
                <a:spcPct val="90000"/>
              </a:lnSpc>
              <a:spcBef>
                <a:spcPct val="0"/>
              </a:spcBef>
              <a:spcAft>
                <a:spcPct val="35000"/>
              </a:spcAft>
            </a:pPr>
            <a:endParaRPr lang="zh-CN" altLang="en-US" sz="3700"/>
          </a:p>
        </p:txBody>
      </p:sp>
      <p:sp>
        <p:nvSpPr>
          <p:cNvPr id="11" name="任意多边形 10"/>
          <p:cNvSpPr/>
          <p:nvPr/>
        </p:nvSpPr>
        <p:spPr>
          <a:xfrm>
            <a:off x="6016539" y="4013894"/>
            <a:ext cx="2282932" cy="2282932"/>
          </a:xfrm>
          <a:custGeom>
            <a:avLst/>
            <a:gdLst>
              <a:gd name="connsiteX0" fmla="*/ 0 w 2282931"/>
              <a:gd name="connsiteY0" fmla="*/ 2282931 h 2282931"/>
              <a:gd name="connsiteX1" fmla="*/ 2282931 w 2282931"/>
              <a:gd name="connsiteY1" fmla="*/ 0 h 2282931"/>
              <a:gd name="connsiteX2" fmla="*/ 2282931 w 2282931"/>
              <a:gd name="connsiteY2" fmla="*/ 2282931 h 2282931"/>
              <a:gd name="connsiteX3" fmla="*/ 0 w 2282931"/>
              <a:gd name="connsiteY3" fmla="*/ 2282931 h 2282931"/>
            </a:gdLst>
            <a:ahLst/>
            <a:cxnLst>
              <a:cxn ang="0">
                <a:pos x="connsiteX0" y="connsiteY0"/>
              </a:cxn>
              <a:cxn ang="0">
                <a:pos x="connsiteX1" y="connsiteY1"/>
              </a:cxn>
              <a:cxn ang="0">
                <a:pos x="connsiteX2" y="connsiteY2"/>
              </a:cxn>
              <a:cxn ang="0">
                <a:pos x="connsiteX3" y="connsiteY3"/>
              </a:cxn>
            </a:cxnLst>
            <a:rect l="l" t="t" r="r" b="b"/>
            <a:pathLst>
              <a:path w="2282931" h="2282931">
                <a:moveTo>
                  <a:pt x="2282931" y="0"/>
                </a:moveTo>
                <a:cubicBezTo>
                  <a:pt x="2282931" y="1260828"/>
                  <a:pt x="1260828" y="2282931"/>
                  <a:pt x="0" y="2282931"/>
                </a:cubicBezTo>
                <a:lnTo>
                  <a:pt x="0" y="0"/>
                </a:lnTo>
                <a:lnTo>
                  <a:pt x="2282931" y="0"/>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263144" tIns="263145" rIns="931800" bIns="931799" numCol="1" spcCol="1270" anchor="ctr" anchorCtr="0">
            <a:noAutofit/>
          </a:bodyPr>
          <a:lstStyle/>
          <a:p>
            <a:pPr algn="ctr" defTabSz="1644650">
              <a:lnSpc>
                <a:spcPct val="90000"/>
              </a:lnSpc>
              <a:spcBef>
                <a:spcPct val="0"/>
              </a:spcBef>
              <a:spcAft>
                <a:spcPct val="35000"/>
              </a:spcAft>
            </a:pPr>
            <a:endParaRPr lang="zh-CN" altLang="en-US" sz="3700"/>
          </a:p>
        </p:txBody>
      </p:sp>
      <p:sp>
        <p:nvSpPr>
          <p:cNvPr id="12" name="任意多边形 11"/>
          <p:cNvSpPr/>
          <p:nvPr/>
        </p:nvSpPr>
        <p:spPr>
          <a:xfrm>
            <a:off x="3628160" y="4013896"/>
            <a:ext cx="2282932" cy="2282931"/>
          </a:xfrm>
          <a:custGeom>
            <a:avLst/>
            <a:gdLst>
              <a:gd name="connsiteX0" fmla="*/ 0 w 2282931"/>
              <a:gd name="connsiteY0" fmla="*/ 2282931 h 2282931"/>
              <a:gd name="connsiteX1" fmla="*/ 2282931 w 2282931"/>
              <a:gd name="connsiteY1" fmla="*/ 0 h 2282931"/>
              <a:gd name="connsiteX2" fmla="*/ 2282931 w 2282931"/>
              <a:gd name="connsiteY2" fmla="*/ 2282931 h 2282931"/>
              <a:gd name="connsiteX3" fmla="*/ 0 w 2282931"/>
              <a:gd name="connsiteY3" fmla="*/ 2282931 h 2282931"/>
            </a:gdLst>
            <a:ahLst/>
            <a:cxnLst>
              <a:cxn ang="0">
                <a:pos x="connsiteX0" y="connsiteY0"/>
              </a:cxn>
              <a:cxn ang="0">
                <a:pos x="connsiteX1" y="connsiteY1"/>
              </a:cxn>
              <a:cxn ang="0">
                <a:pos x="connsiteX2" y="connsiteY2"/>
              </a:cxn>
              <a:cxn ang="0">
                <a:pos x="connsiteX3" y="connsiteY3"/>
              </a:cxn>
            </a:cxnLst>
            <a:rect l="l" t="t" r="r" b="b"/>
            <a:pathLst>
              <a:path w="2282931" h="2282931">
                <a:moveTo>
                  <a:pt x="2282931" y="2282931"/>
                </a:moveTo>
                <a:cubicBezTo>
                  <a:pt x="1022103" y="2282931"/>
                  <a:pt x="0" y="1260828"/>
                  <a:pt x="0" y="0"/>
                </a:cubicBezTo>
                <a:lnTo>
                  <a:pt x="2282931" y="0"/>
                </a:lnTo>
                <a:lnTo>
                  <a:pt x="2282931" y="2282931"/>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931799" tIns="263144" rIns="263145" bIns="931798" numCol="1" spcCol="1270" anchor="ctr" anchorCtr="0">
            <a:noAutofit/>
          </a:bodyPr>
          <a:lstStyle/>
          <a:p>
            <a:pPr algn="ctr" defTabSz="1644650">
              <a:lnSpc>
                <a:spcPct val="90000"/>
              </a:lnSpc>
              <a:spcBef>
                <a:spcPct val="0"/>
              </a:spcBef>
              <a:spcAft>
                <a:spcPct val="35000"/>
              </a:spcAft>
            </a:pPr>
            <a:endParaRPr lang="zh-CN" altLang="en-US" sz="3700" dirty="0"/>
          </a:p>
        </p:txBody>
      </p:sp>
      <p:sp>
        <p:nvSpPr>
          <p:cNvPr id="14" name="环形箭头 13"/>
          <p:cNvSpPr/>
          <p:nvPr/>
        </p:nvSpPr>
        <p:spPr>
          <a:xfrm rot="10800000">
            <a:off x="5569708" y="3645024"/>
            <a:ext cx="788217" cy="685406"/>
          </a:xfrm>
          <a:prstGeom prst="circularArrow">
            <a:avLst/>
          </a:prstGeom>
        </p:spPr>
        <p:style>
          <a:lnRef idx="0">
            <a:schemeClr val="lt1">
              <a:hueOff val="0"/>
              <a:satOff val="0"/>
              <a:lumOff val="0"/>
              <a:alphaOff val="0"/>
            </a:schemeClr>
          </a:lnRef>
          <a:fillRef idx="3">
            <a:schemeClr val="accent2">
              <a:tint val="40000"/>
              <a:hueOff val="0"/>
              <a:satOff val="0"/>
              <a:lumOff val="0"/>
              <a:alphaOff val="0"/>
            </a:schemeClr>
          </a:fillRef>
          <a:effectRef idx="3">
            <a:schemeClr val="accent2">
              <a:tint val="40000"/>
              <a:hueOff val="0"/>
              <a:satOff val="0"/>
              <a:lumOff val="0"/>
              <a:alphaOff val="0"/>
            </a:schemeClr>
          </a:effectRef>
          <a:fontRef idx="minor">
            <a:schemeClr val="dk1">
              <a:hueOff val="0"/>
              <a:satOff val="0"/>
              <a:lumOff val="0"/>
              <a:alphaOff val="0"/>
            </a:schemeClr>
          </a:fontRef>
        </p:style>
      </p:sp>
      <p:sp>
        <p:nvSpPr>
          <p:cNvPr id="3" name="标题 1"/>
          <p:cNvSpPr txBox="1">
            <a:spLocks/>
          </p:cNvSpPr>
          <p:nvPr/>
        </p:nvSpPr>
        <p:spPr>
          <a:xfrm>
            <a:off x="2495600" y="116632"/>
            <a:ext cx="77152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a:ln w="11430"/>
                <a:effectLst>
                  <a:outerShdw blurRad="50800" dist="39000" dir="5460000" algn="tl">
                    <a:srgbClr val="000000">
                      <a:alpha val="38000"/>
                    </a:srgbClr>
                  </a:outerShdw>
                </a:effectLst>
                <a:latin typeface="+mn-lt"/>
                <a:ea typeface="+mn-ea"/>
                <a:cs typeface="+mn-cs"/>
              </a:rPr>
              <a:t>一般学校能做吗？可以！</a:t>
            </a:r>
          </a:p>
        </p:txBody>
      </p:sp>
      <p:sp>
        <p:nvSpPr>
          <p:cNvPr id="8" name="任意多边形 7"/>
          <p:cNvSpPr/>
          <p:nvPr/>
        </p:nvSpPr>
        <p:spPr>
          <a:xfrm>
            <a:off x="1847529" y="1325081"/>
            <a:ext cx="3293797" cy="1687066"/>
          </a:xfrm>
          <a:custGeom>
            <a:avLst/>
            <a:gdLst>
              <a:gd name="connsiteX0" fmla="*/ 0 w 2604545"/>
              <a:gd name="connsiteY0" fmla="*/ 168716 h 1687155"/>
              <a:gd name="connsiteX1" fmla="*/ 168716 w 2604545"/>
              <a:gd name="connsiteY1" fmla="*/ 0 h 1687155"/>
              <a:gd name="connsiteX2" fmla="*/ 2435830 w 2604545"/>
              <a:gd name="connsiteY2" fmla="*/ 0 h 1687155"/>
              <a:gd name="connsiteX3" fmla="*/ 2604546 w 2604545"/>
              <a:gd name="connsiteY3" fmla="*/ 168716 h 1687155"/>
              <a:gd name="connsiteX4" fmla="*/ 2604545 w 2604545"/>
              <a:gd name="connsiteY4" fmla="*/ 1518440 h 1687155"/>
              <a:gd name="connsiteX5" fmla="*/ 2435829 w 2604545"/>
              <a:gd name="connsiteY5" fmla="*/ 1687156 h 1687155"/>
              <a:gd name="connsiteX6" fmla="*/ 168716 w 2604545"/>
              <a:gd name="connsiteY6" fmla="*/ 1687155 h 1687155"/>
              <a:gd name="connsiteX7" fmla="*/ 0 w 2604545"/>
              <a:gd name="connsiteY7" fmla="*/ 1518439 h 1687155"/>
              <a:gd name="connsiteX8" fmla="*/ 0 w 2604545"/>
              <a:gd name="connsiteY8" fmla="*/ 168716 h 168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545" h="1687155">
                <a:moveTo>
                  <a:pt x="0" y="168716"/>
                </a:moveTo>
                <a:cubicBezTo>
                  <a:pt x="0" y="75537"/>
                  <a:pt x="75537" y="0"/>
                  <a:pt x="168716" y="0"/>
                </a:cubicBezTo>
                <a:lnTo>
                  <a:pt x="2435830" y="0"/>
                </a:lnTo>
                <a:cubicBezTo>
                  <a:pt x="2529009" y="0"/>
                  <a:pt x="2604546" y="75537"/>
                  <a:pt x="2604546" y="168716"/>
                </a:cubicBezTo>
                <a:cubicBezTo>
                  <a:pt x="2604546" y="618624"/>
                  <a:pt x="2604545" y="1068532"/>
                  <a:pt x="2604545" y="1518440"/>
                </a:cubicBezTo>
                <a:cubicBezTo>
                  <a:pt x="2604545" y="1611619"/>
                  <a:pt x="2529008" y="1687156"/>
                  <a:pt x="2435829" y="1687156"/>
                </a:cubicBezTo>
                <a:lnTo>
                  <a:pt x="168716" y="1687155"/>
                </a:lnTo>
                <a:cubicBezTo>
                  <a:pt x="75537" y="1687155"/>
                  <a:pt x="0" y="1611618"/>
                  <a:pt x="0" y="1518439"/>
                </a:cubicBezTo>
                <a:lnTo>
                  <a:pt x="0" y="168716"/>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501" tIns="128501" rIns="909864" bIns="550290" numCol="1" spcCol="1270" anchor="t" anchorCtr="0">
            <a:noAutofit/>
          </a:bodyPr>
          <a:lstStyle/>
          <a:p>
            <a:pPr marL="228600" lvl="1" indent="-228600" defTabSz="1066800">
              <a:lnSpc>
                <a:spcPct val="90000"/>
              </a:lnSpc>
              <a:spcBef>
                <a:spcPct val="0"/>
              </a:spcBef>
              <a:spcAft>
                <a:spcPct val="15000"/>
              </a:spcAft>
              <a:buChar char="••"/>
            </a:pPr>
            <a:r>
              <a:rPr lang="zh-CN" altLang="en-US" sz="2400" b="1" dirty="0">
                <a:solidFill>
                  <a:srgbClr val="FF0000"/>
                </a:solidFill>
              </a:rPr>
              <a:t>知识传递</a:t>
            </a:r>
          </a:p>
          <a:p>
            <a:pPr marL="285750" lvl="1" indent="-285750" defTabSz="800100">
              <a:lnSpc>
                <a:spcPct val="90000"/>
              </a:lnSpc>
              <a:spcBef>
                <a:spcPct val="0"/>
              </a:spcBef>
              <a:spcAft>
                <a:spcPct val="15000"/>
              </a:spcAft>
              <a:buFont typeface="Wingdings" pitchFamily="2" charset="2"/>
              <a:buChar char="ü"/>
            </a:pPr>
            <a:r>
              <a:rPr lang="zh-CN" altLang="en-US" b="1" dirty="0"/>
              <a:t>自定步调学习</a:t>
            </a:r>
            <a:endParaRPr lang="en-US" altLang="zh-CN" b="1" dirty="0"/>
          </a:p>
          <a:p>
            <a:pPr marL="285750" lvl="1" indent="-285750" defTabSz="800100">
              <a:lnSpc>
                <a:spcPct val="90000"/>
              </a:lnSpc>
              <a:spcBef>
                <a:spcPct val="0"/>
              </a:spcBef>
              <a:spcAft>
                <a:spcPct val="15000"/>
              </a:spcAft>
              <a:buFont typeface="Wingdings" pitchFamily="2" charset="2"/>
              <a:buChar char="ü"/>
            </a:pPr>
            <a:r>
              <a:rPr lang="zh-CN" altLang="en-US" b="1" dirty="0"/>
              <a:t>检测、交流、反馈</a:t>
            </a:r>
            <a:endParaRPr lang="en-US" altLang="zh-CN" b="1" dirty="0"/>
          </a:p>
          <a:p>
            <a:pPr marL="285750" lvl="1" indent="-285750" defTabSz="800100">
              <a:lnSpc>
                <a:spcPct val="90000"/>
              </a:lnSpc>
              <a:spcBef>
                <a:spcPct val="0"/>
              </a:spcBef>
              <a:spcAft>
                <a:spcPct val="15000"/>
              </a:spcAft>
              <a:buFont typeface="Wingdings" pitchFamily="2" charset="2"/>
              <a:buChar char="ü"/>
            </a:pPr>
            <a:r>
              <a:rPr lang="zh-CN" altLang="en-US" b="1" dirty="0"/>
              <a:t>提出问题</a:t>
            </a:r>
            <a:endParaRPr lang="en-US" altLang="zh-CN" b="1" dirty="0"/>
          </a:p>
          <a:p>
            <a:pPr marL="0" lvl="1" defTabSz="800100">
              <a:lnSpc>
                <a:spcPct val="90000"/>
              </a:lnSpc>
              <a:spcBef>
                <a:spcPct val="0"/>
              </a:spcBef>
              <a:spcAft>
                <a:spcPct val="15000"/>
              </a:spcAft>
            </a:pPr>
            <a:r>
              <a:rPr lang="zh-CN" altLang="en-US" sz="2000" b="1" dirty="0">
                <a:solidFill>
                  <a:srgbClr val="00B050"/>
                </a:solidFill>
              </a:rPr>
              <a:t>知道、理解</a:t>
            </a:r>
          </a:p>
        </p:txBody>
      </p:sp>
      <p:sp>
        <p:nvSpPr>
          <p:cNvPr id="9" name="任意多边形 8"/>
          <p:cNvSpPr/>
          <p:nvPr/>
        </p:nvSpPr>
        <p:spPr>
          <a:xfrm>
            <a:off x="3628161" y="1625517"/>
            <a:ext cx="2282931" cy="2282931"/>
          </a:xfrm>
          <a:custGeom>
            <a:avLst/>
            <a:gdLst>
              <a:gd name="connsiteX0" fmla="*/ 0 w 2282931"/>
              <a:gd name="connsiteY0" fmla="*/ 2282931 h 2282931"/>
              <a:gd name="connsiteX1" fmla="*/ 2282931 w 2282931"/>
              <a:gd name="connsiteY1" fmla="*/ 0 h 2282931"/>
              <a:gd name="connsiteX2" fmla="*/ 2282931 w 2282931"/>
              <a:gd name="connsiteY2" fmla="*/ 2282931 h 2282931"/>
              <a:gd name="connsiteX3" fmla="*/ 0 w 2282931"/>
              <a:gd name="connsiteY3" fmla="*/ 2282931 h 2282931"/>
            </a:gdLst>
            <a:ahLst/>
            <a:cxnLst>
              <a:cxn ang="0">
                <a:pos x="connsiteX0" y="connsiteY0"/>
              </a:cxn>
              <a:cxn ang="0">
                <a:pos x="connsiteX1" y="connsiteY1"/>
              </a:cxn>
              <a:cxn ang="0">
                <a:pos x="connsiteX2" y="connsiteY2"/>
              </a:cxn>
              <a:cxn ang="0">
                <a:pos x="connsiteX3" y="connsiteY3"/>
              </a:cxn>
            </a:cxnLst>
            <a:rect l="l" t="t" r="r" b="b"/>
            <a:pathLst>
              <a:path w="2282931" h="2282931">
                <a:moveTo>
                  <a:pt x="0" y="2282931"/>
                </a:moveTo>
                <a:cubicBezTo>
                  <a:pt x="0" y="1022103"/>
                  <a:pt x="1022103" y="0"/>
                  <a:pt x="2282931" y="0"/>
                </a:cubicBezTo>
                <a:lnTo>
                  <a:pt x="2282931" y="2282931"/>
                </a:lnTo>
                <a:lnTo>
                  <a:pt x="0" y="2282931"/>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768223" tIns="768223" rIns="99568" bIns="99568" numCol="1" spcCol="1270" anchor="ctr" anchorCtr="0">
            <a:noAutofit/>
          </a:bodyPr>
          <a:lstStyle/>
          <a:p>
            <a:pPr algn="ctr" defTabSz="533400">
              <a:lnSpc>
                <a:spcPct val="90000"/>
              </a:lnSpc>
              <a:spcBef>
                <a:spcPct val="0"/>
              </a:spcBef>
              <a:spcAft>
                <a:spcPct val="35000"/>
              </a:spcAft>
              <a:defRPr/>
            </a:pPr>
            <a:endParaRPr lang="zh-CN" altLang="en-US" sz="1400" dirty="0"/>
          </a:p>
        </p:txBody>
      </p:sp>
      <p:sp>
        <p:nvSpPr>
          <p:cNvPr id="13" name="环形箭头 12"/>
          <p:cNvSpPr/>
          <p:nvPr/>
        </p:nvSpPr>
        <p:spPr>
          <a:xfrm>
            <a:off x="5569708" y="3607690"/>
            <a:ext cx="788217" cy="685406"/>
          </a:xfrm>
          <a:prstGeom prst="circularArrow">
            <a:avLst/>
          </a:prstGeom>
        </p:spPr>
        <p:style>
          <a:lnRef idx="0">
            <a:schemeClr val="lt1">
              <a:hueOff val="0"/>
              <a:satOff val="0"/>
              <a:lumOff val="0"/>
              <a:alphaOff val="0"/>
            </a:schemeClr>
          </a:lnRef>
          <a:fillRef idx="3">
            <a:schemeClr val="accent2">
              <a:tint val="40000"/>
              <a:hueOff val="0"/>
              <a:satOff val="0"/>
              <a:lumOff val="0"/>
              <a:alphaOff val="0"/>
            </a:schemeClr>
          </a:fillRef>
          <a:effectRef idx="3">
            <a:schemeClr val="accent2">
              <a:tint val="40000"/>
              <a:hueOff val="0"/>
              <a:satOff val="0"/>
              <a:lumOff val="0"/>
              <a:alphaOff val="0"/>
            </a:schemeClr>
          </a:effectRef>
          <a:fontRef idx="minor">
            <a:schemeClr val="dk1">
              <a:hueOff val="0"/>
              <a:satOff val="0"/>
              <a:lumOff val="0"/>
              <a:alphaOff val="0"/>
            </a:schemeClr>
          </a:fontRef>
        </p:style>
      </p:sp>
      <p:sp>
        <p:nvSpPr>
          <p:cNvPr id="16" name="TextBox 15"/>
          <p:cNvSpPr txBox="1"/>
          <p:nvPr/>
        </p:nvSpPr>
        <p:spPr>
          <a:xfrm>
            <a:off x="6869972" y="3481577"/>
            <a:ext cx="576064" cy="954107"/>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2800" dirty="0"/>
              <a:t>课内</a:t>
            </a:r>
          </a:p>
        </p:txBody>
      </p:sp>
      <p:grpSp>
        <p:nvGrpSpPr>
          <p:cNvPr id="18" name="组合 17"/>
          <p:cNvGrpSpPr/>
          <p:nvPr/>
        </p:nvGrpSpPr>
        <p:grpSpPr>
          <a:xfrm>
            <a:off x="5569706" y="1995554"/>
            <a:ext cx="840386" cy="820442"/>
            <a:chOff x="481611" y="2058429"/>
            <a:chExt cx="1989667" cy="2348565"/>
          </a:xfrm>
        </p:grpSpPr>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611" y="2058429"/>
              <a:ext cx="1625397" cy="1625397"/>
            </a:xfrm>
            <a:prstGeom prst="rect">
              <a:avLst/>
            </a:prstGeom>
          </p:spPr>
        </p:pic>
        <p:sp>
          <p:nvSpPr>
            <p:cNvPr id="20" name="矩形 19"/>
            <p:cNvSpPr/>
            <p:nvPr/>
          </p:nvSpPr>
          <p:spPr>
            <a:xfrm>
              <a:off x="901425" y="3085450"/>
              <a:ext cx="1569853" cy="1321544"/>
            </a:xfrm>
            <a:prstGeom prst="rect">
              <a:avLst/>
            </a:prstGeom>
            <a:noFill/>
          </p:spPr>
          <p:txBody>
            <a:bodyPr wrap="none" lIns="91440" tIns="45720" rIns="91440" bIns="45720">
              <a:spAutoFit/>
            </a:bodyPr>
            <a:lstStyle/>
            <a:p>
              <a:pPr algn="ctr"/>
              <a:r>
                <a:rPr lang="en-US" altLang="zh-CN"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PPT</a:t>
              </a:r>
              <a:endParaRPr lang="zh-CN" altLang="en-US"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873" y="2799081"/>
            <a:ext cx="1629506" cy="553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图片 21"/>
          <p:cNvPicPr>
            <a:picLocks noChangeAspect="1"/>
          </p:cNvPicPr>
          <p:nvPr/>
        </p:nvPicPr>
        <p:blipFill>
          <a:blip r:embed="rId5" cstate="print">
            <a:extLst>
              <a:ext uri="{BEBA8EAE-BF5A-486C-A8C5-ECC9F3942E4B}">
                <a14:imgProps xmlns:a14="http://schemas.microsoft.com/office/drawing/2010/main">
                  <a14:imgLayer r:embed="rId6">
                    <a14:imgEffect>
                      <a14:backgroundRemoval t="0" b="99112" l="1333" r="96667"/>
                    </a14:imgEffect>
                  </a14:imgLayer>
                </a14:imgProps>
              </a:ext>
              <a:ext uri="{28A0092B-C50C-407E-A947-70E740481C1C}">
                <a14:useLocalDpi xmlns:a14="http://schemas.microsoft.com/office/drawing/2010/main" val="0"/>
              </a:ext>
            </a:extLst>
          </a:blip>
          <a:stretch>
            <a:fillRect/>
          </a:stretch>
        </p:blipFill>
        <p:spPr>
          <a:xfrm>
            <a:off x="4518124" y="1982410"/>
            <a:ext cx="1003649" cy="753851"/>
          </a:xfrm>
          <a:prstGeom prst="rect">
            <a:avLst/>
          </a:prstGeom>
        </p:spPr>
      </p:pic>
      <p:pic>
        <p:nvPicPr>
          <p:cNvPr id="24" name="图片 23"/>
          <p:cNvPicPr>
            <a:picLocks noChangeAspect="1"/>
          </p:cNvPicPr>
          <p:nvPr/>
        </p:nvPicPr>
        <p:blipFill>
          <a:blip r:embed="rId7" cstate="print">
            <a:extLst>
              <a:ext uri="{BEBA8EAE-BF5A-486C-A8C5-ECC9F3942E4B}">
                <a14:imgProps xmlns:a14="http://schemas.microsoft.com/office/drawing/2010/main">
                  <a14:imgLayer r:embed="rId8">
                    <a14:imgEffect>
                      <a14:backgroundRemoval t="0" b="92500" l="875" r="98375">
                        <a14:foregroundMark x1="15375" y1="67647" x2="15375" y2="67647"/>
                      </a14:backgroundRemoval>
                    </a14:imgEffect>
                  </a14:imgLayer>
                </a14:imgProps>
              </a:ext>
              <a:ext uri="{28A0092B-C50C-407E-A947-70E740481C1C}">
                <a14:useLocalDpi xmlns:a14="http://schemas.microsoft.com/office/drawing/2010/main" val="0"/>
              </a:ext>
            </a:extLst>
          </a:blip>
          <a:stretch>
            <a:fillRect/>
          </a:stretch>
        </p:blipFill>
        <p:spPr>
          <a:xfrm>
            <a:off x="6100766" y="2279461"/>
            <a:ext cx="1410691" cy="1199087"/>
          </a:xfrm>
          <a:prstGeom prst="rect">
            <a:avLst/>
          </a:prstGeom>
        </p:spPr>
      </p:pic>
      <p:pic>
        <p:nvPicPr>
          <p:cNvPr id="25" name="图片 24"/>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02745" y="4406765"/>
            <a:ext cx="1466798" cy="1125513"/>
          </a:xfrm>
          <a:prstGeom prst="rect">
            <a:avLst/>
          </a:prstGeom>
        </p:spPr>
      </p:pic>
      <p:pic>
        <p:nvPicPr>
          <p:cNvPr id="26" name="图片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32342" y="5412672"/>
            <a:ext cx="1311730" cy="752632"/>
          </a:xfrm>
          <a:prstGeom prst="rect">
            <a:avLst/>
          </a:prstGeom>
        </p:spPr>
      </p:pic>
      <p:pic>
        <p:nvPicPr>
          <p:cNvPr id="27" name="图片 26"/>
          <p:cNvPicPr>
            <a:picLocks noChangeAspect="1"/>
          </p:cNvPicPr>
          <p:nvPr/>
        </p:nvPicPr>
        <p:blipFill>
          <a:blip r:embed="rId12" cstate="print">
            <a:extLst>
              <a:ext uri="{BEBA8EAE-BF5A-486C-A8C5-ECC9F3942E4B}">
                <a14:imgProps xmlns:a14="http://schemas.microsoft.com/office/drawing/2010/main">
                  <a14:imgLayer r:embed="rId13">
                    <a14:imgEffect>
                      <a14:backgroundRemoval t="4000" b="97333" l="1750" r="99750"/>
                    </a14:imgEffect>
                  </a14:imgLayer>
                </a14:imgProps>
              </a:ext>
              <a:ext uri="{28A0092B-C50C-407E-A947-70E740481C1C}">
                <a14:useLocalDpi xmlns:a14="http://schemas.microsoft.com/office/drawing/2010/main" val="0"/>
              </a:ext>
            </a:extLst>
          </a:blip>
          <a:stretch>
            <a:fillRect/>
          </a:stretch>
        </p:blipFill>
        <p:spPr>
          <a:xfrm>
            <a:off x="4175996" y="4365105"/>
            <a:ext cx="1343940" cy="1007955"/>
          </a:xfrm>
          <a:prstGeom prst="rect">
            <a:avLst/>
          </a:prstGeom>
        </p:spPr>
      </p:pic>
      <p:pic>
        <p:nvPicPr>
          <p:cNvPr id="28" name="图片 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99576" y="4441318"/>
            <a:ext cx="960801" cy="960801"/>
          </a:xfrm>
          <a:prstGeom prst="rect">
            <a:avLst/>
          </a:prstGeom>
        </p:spPr>
      </p:pic>
      <p:pic>
        <p:nvPicPr>
          <p:cNvPr id="30" name="图片 29"/>
          <p:cNvPicPr>
            <a:picLocks noChangeAspect="1"/>
          </p:cNvPicPr>
          <p:nvPr/>
        </p:nvPicPr>
        <p:blipFill>
          <a:blip r:embed="rId15">
            <a:extLst>
              <a:ext uri="{BEBA8EAE-BF5A-486C-A8C5-ECC9F3942E4B}">
                <a14:imgProps xmlns:a14="http://schemas.microsoft.com/office/drawing/2010/main">
                  <a14:imgLayer r:embed="rId16">
                    <a14:imgEffect>
                      <a14:artisticMarker/>
                    </a14:imgEffect>
                  </a14:imgLayer>
                </a14:imgProps>
              </a:ext>
              <a:ext uri="{28A0092B-C50C-407E-A947-70E740481C1C}">
                <a14:useLocalDpi xmlns:a14="http://schemas.microsoft.com/office/drawing/2010/main" val="0"/>
              </a:ext>
            </a:extLst>
          </a:blip>
          <a:stretch>
            <a:fillRect/>
          </a:stretch>
        </p:blipFill>
        <p:spPr>
          <a:xfrm>
            <a:off x="7574632" y="3429001"/>
            <a:ext cx="609600" cy="657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1" name="椭圆 30"/>
          <p:cNvSpPr/>
          <p:nvPr/>
        </p:nvSpPr>
        <p:spPr>
          <a:xfrm>
            <a:off x="4561108" y="5198984"/>
            <a:ext cx="1174852" cy="822305"/>
          </a:xfrm>
          <a:prstGeom prst="ellipse">
            <a:avLst/>
          </a:prstGeom>
          <a:noFill/>
        </p:spPr>
        <p:style>
          <a:lnRef idx="2">
            <a:schemeClr val="accent4"/>
          </a:lnRef>
          <a:fillRef idx="1">
            <a:schemeClr val="lt1"/>
          </a:fillRef>
          <a:effectRef idx="0">
            <a:schemeClr val="accent4"/>
          </a:effectRef>
          <a:fontRef idx="minor">
            <a:schemeClr val="dk1"/>
          </a:fontRef>
        </p:style>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CN" sz="32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rPr>
              <a:t>SNS</a:t>
            </a:r>
            <a:endParaRPr lang="zh-CN" altLang="en-US" sz="32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endParaRPr>
          </a:p>
        </p:txBody>
      </p:sp>
      <p:sp>
        <p:nvSpPr>
          <p:cNvPr id="32" name="TextBox 31"/>
          <p:cNvSpPr txBox="1"/>
          <p:nvPr/>
        </p:nvSpPr>
        <p:spPr>
          <a:xfrm>
            <a:off x="3758681" y="3501009"/>
            <a:ext cx="473206" cy="954107"/>
          </a:xfrm>
          <a:prstGeom prst="rect">
            <a:avLst/>
          </a:prstGeom>
          <a:noFill/>
        </p:spPr>
        <p:txBody>
          <a:bodyPr wrap="none" rtlCol="0">
            <a:spAutoFit/>
          </a:bodyPr>
          <a:lstStyle/>
          <a:p>
            <a:r>
              <a:rPr lang="en-US" altLang="zh-CN" sz="2800" b="1" dirty="0">
                <a:solidFill>
                  <a:srgbClr val="FF0000"/>
                </a:solidFill>
              </a:rPr>
              <a:t>···</a:t>
            </a:r>
          </a:p>
          <a:p>
            <a:r>
              <a:rPr lang="en-US" altLang="zh-CN" sz="2800" b="1" dirty="0">
                <a:solidFill>
                  <a:srgbClr val="FF0000"/>
                </a:solidFill>
              </a:rPr>
              <a:t>···</a:t>
            </a:r>
            <a:endParaRPr lang="zh-CN" altLang="en-US" sz="2800" b="1" dirty="0">
              <a:solidFill>
                <a:srgbClr val="FF0000"/>
              </a:solidFill>
            </a:endParaRPr>
          </a:p>
        </p:txBody>
      </p:sp>
      <p:sp>
        <p:nvSpPr>
          <p:cNvPr id="2" name="TextBox 1"/>
          <p:cNvSpPr txBox="1"/>
          <p:nvPr/>
        </p:nvSpPr>
        <p:spPr>
          <a:xfrm>
            <a:off x="5159897" y="3198167"/>
            <a:ext cx="1627369" cy="523220"/>
          </a:xfrm>
          <a:prstGeom prst="rect">
            <a:avLst/>
          </a:prstGeom>
          <a:ln w="38100"/>
        </p:spPr>
        <p:style>
          <a:lnRef idx="2">
            <a:schemeClr val="accent3"/>
          </a:lnRef>
          <a:fillRef idx="1">
            <a:schemeClr val="lt1"/>
          </a:fillRef>
          <a:effectRef idx="0">
            <a:schemeClr val="accent3"/>
          </a:effectRef>
          <a:fontRef idx="minor">
            <a:schemeClr val="dk1"/>
          </a:fontRef>
        </p:style>
        <p:txBody>
          <a:bodyPr wrap="none" rtlCol="0">
            <a:spAutoFit/>
          </a:bodyPr>
          <a:lstStyle/>
          <a:p>
            <a:r>
              <a:rPr lang="zh-CN" altLang="en-US" sz="2800" b="1" dirty="0"/>
              <a:t>教师发展</a:t>
            </a:r>
          </a:p>
        </p:txBody>
      </p:sp>
      <p:sp>
        <p:nvSpPr>
          <p:cNvPr id="29" name="TextBox 28"/>
          <p:cNvSpPr txBox="1"/>
          <p:nvPr/>
        </p:nvSpPr>
        <p:spPr>
          <a:xfrm>
            <a:off x="5193378" y="4204850"/>
            <a:ext cx="1627369" cy="523220"/>
          </a:xfrm>
          <a:prstGeom prst="rect">
            <a:avLst/>
          </a:prstGeom>
          <a:ln w="38100"/>
        </p:spPr>
        <p:style>
          <a:lnRef idx="2">
            <a:schemeClr val="accent2"/>
          </a:lnRef>
          <a:fillRef idx="1">
            <a:schemeClr val="lt1"/>
          </a:fillRef>
          <a:effectRef idx="0">
            <a:schemeClr val="accent2"/>
          </a:effectRef>
          <a:fontRef idx="minor">
            <a:schemeClr val="dk1"/>
          </a:fontRef>
        </p:style>
        <p:txBody>
          <a:bodyPr wrap="none" rtlCol="0">
            <a:spAutoFit/>
          </a:bodyPr>
          <a:lstStyle/>
          <a:p>
            <a:r>
              <a:rPr lang="zh-CN" altLang="en-US" sz="2800" b="1" dirty="0"/>
              <a:t>学生发展</a:t>
            </a:r>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19737" y="4045536"/>
            <a:ext cx="1370947" cy="5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511824" y="3481577"/>
            <a:ext cx="576000" cy="954107"/>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2800" dirty="0"/>
              <a:t>课外</a:t>
            </a:r>
          </a:p>
        </p:txBody>
      </p:sp>
    </p:spTree>
    <p:extLst>
      <p:ext uri="{BB962C8B-B14F-4D97-AF65-F5344CB8AC3E}">
        <p14:creationId xmlns:p14="http://schemas.microsoft.com/office/powerpoint/2010/main" val="45308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anim calcmode="lin" valueType="num">
                                      <p:cBhvr>
                                        <p:cTn id="46" dur="500" fill="hold"/>
                                        <p:tgtEl>
                                          <p:spTgt spid="21"/>
                                        </p:tgtEl>
                                        <p:attrNameLst>
                                          <p:attrName>ppt_x</p:attrName>
                                        </p:attrNameLst>
                                      </p:cBhvr>
                                      <p:tavLst>
                                        <p:tav tm="0">
                                          <p:val>
                                            <p:strVal val="#ppt_x"/>
                                          </p:val>
                                        </p:tav>
                                        <p:tav tm="100000">
                                          <p:val>
                                            <p:strVal val="#ppt_x"/>
                                          </p:val>
                                        </p:tav>
                                      </p:tavLst>
                                    </p:anim>
                                    <p:anim calcmode="lin" valueType="num">
                                      <p:cBhvr>
                                        <p:cTn id="47"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strVal val="#ppt_x"/>
                                          </p:val>
                                        </p:tav>
                                        <p:tav tm="100000">
                                          <p:val>
                                            <p:strVal val="#ppt_x"/>
                                          </p:val>
                                        </p:tav>
                                      </p:tavLst>
                                    </p:anim>
                                    <p:anim calcmode="lin" valueType="num">
                                      <p:cBhvr>
                                        <p:cTn id="5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anim calcmode="lin" valueType="num">
                                      <p:cBhvr>
                                        <p:cTn id="60" dur="500" fill="hold"/>
                                        <p:tgtEl>
                                          <p:spTgt spid="18"/>
                                        </p:tgtEl>
                                        <p:attrNameLst>
                                          <p:attrName>ppt_x</p:attrName>
                                        </p:attrNameLst>
                                      </p:cBhvr>
                                      <p:tavLst>
                                        <p:tav tm="0">
                                          <p:val>
                                            <p:strVal val="#ppt_x"/>
                                          </p:val>
                                        </p:tav>
                                        <p:tav tm="100000">
                                          <p:val>
                                            <p:strVal val="#ppt_x"/>
                                          </p:val>
                                        </p:tav>
                                      </p:tavLst>
                                    </p:anim>
                                    <p:anim calcmode="lin" valueType="num">
                                      <p:cBhvr>
                                        <p:cTn id="6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strVal val="#ppt_x"/>
                                          </p:val>
                                        </p:tav>
                                        <p:tav tm="100000">
                                          <p:val>
                                            <p:strVal val="#ppt_x"/>
                                          </p:val>
                                        </p:tav>
                                      </p:tavLst>
                                    </p:anim>
                                    <p:anim calcmode="lin" valueType="num">
                                      <p:cBhvr>
                                        <p:cTn id="68"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anim calcmode="lin" valueType="num">
                                      <p:cBhvr>
                                        <p:cTn id="74" dur="500" fill="hold"/>
                                        <p:tgtEl>
                                          <p:spTgt spid="30"/>
                                        </p:tgtEl>
                                        <p:attrNameLst>
                                          <p:attrName>ppt_x</p:attrName>
                                        </p:attrNameLst>
                                      </p:cBhvr>
                                      <p:tavLst>
                                        <p:tav tm="0">
                                          <p:val>
                                            <p:strVal val="#ppt_x"/>
                                          </p:val>
                                        </p:tav>
                                        <p:tav tm="100000">
                                          <p:val>
                                            <p:strVal val="#ppt_x"/>
                                          </p:val>
                                        </p:tav>
                                      </p:tavLst>
                                    </p:anim>
                                    <p:anim calcmode="lin" valueType="num">
                                      <p:cBhvr>
                                        <p:cTn id="75"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anim calcmode="lin" valueType="num">
                                      <p:cBhvr>
                                        <p:cTn id="81" dur="500" fill="hold"/>
                                        <p:tgtEl>
                                          <p:spTgt spid="25"/>
                                        </p:tgtEl>
                                        <p:attrNameLst>
                                          <p:attrName>ppt_x</p:attrName>
                                        </p:attrNameLst>
                                      </p:cBhvr>
                                      <p:tavLst>
                                        <p:tav tm="0">
                                          <p:val>
                                            <p:strVal val="#ppt_x"/>
                                          </p:val>
                                        </p:tav>
                                        <p:tav tm="100000">
                                          <p:val>
                                            <p:strVal val="#ppt_x"/>
                                          </p:val>
                                        </p:tav>
                                      </p:tavLst>
                                    </p:anim>
                                    <p:anim calcmode="lin" valueType="num">
                                      <p:cBhvr>
                                        <p:cTn id="82"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anim calcmode="lin" valueType="num">
                                      <p:cBhvr>
                                        <p:cTn id="88" dur="500" fill="hold"/>
                                        <p:tgtEl>
                                          <p:spTgt spid="28"/>
                                        </p:tgtEl>
                                        <p:attrNameLst>
                                          <p:attrName>ppt_x</p:attrName>
                                        </p:attrNameLst>
                                      </p:cBhvr>
                                      <p:tavLst>
                                        <p:tav tm="0">
                                          <p:val>
                                            <p:strVal val="#ppt_x"/>
                                          </p:val>
                                        </p:tav>
                                        <p:tav tm="100000">
                                          <p:val>
                                            <p:strVal val="#ppt_x"/>
                                          </p:val>
                                        </p:tav>
                                      </p:tavLst>
                                    </p:anim>
                                    <p:anim calcmode="lin" valueType="num">
                                      <p:cBhvr>
                                        <p:cTn id="8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500"/>
                                        <p:tgtEl>
                                          <p:spTgt spid="26"/>
                                        </p:tgtEl>
                                      </p:cBhvr>
                                    </p:animEffect>
                                    <p:anim calcmode="lin" valueType="num">
                                      <p:cBhvr>
                                        <p:cTn id="95" dur="500" fill="hold"/>
                                        <p:tgtEl>
                                          <p:spTgt spid="26"/>
                                        </p:tgtEl>
                                        <p:attrNameLst>
                                          <p:attrName>ppt_x</p:attrName>
                                        </p:attrNameLst>
                                      </p:cBhvr>
                                      <p:tavLst>
                                        <p:tav tm="0">
                                          <p:val>
                                            <p:strVal val="#ppt_x"/>
                                          </p:val>
                                        </p:tav>
                                        <p:tav tm="100000">
                                          <p:val>
                                            <p:strVal val="#ppt_x"/>
                                          </p:val>
                                        </p:tav>
                                      </p:tavLst>
                                    </p:anim>
                                    <p:anim calcmode="lin" valueType="num">
                                      <p:cBhvr>
                                        <p:cTn id="9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500"/>
                                        <p:tgtEl>
                                          <p:spTgt spid="31"/>
                                        </p:tgtEl>
                                      </p:cBhvr>
                                    </p:animEffect>
                                    <p:anim calcmode="lin" valueType="num">
                                      <p:cBhvr>
                                        <p:cTn id="102" dur="500" fill="hold"/>
                                        <p:tgtEl>
                                          <p:spTgt spid="31"/>
                                        </p:tgtEl>
                                        <p:attrNameLst>
                                          <p:attrName>ppt_x</p:attrName>
                                        </p:attrNameLst>
                                      </p:cBhvr>
                                      <p:tavLst>
                                        <p:tav tm="0">
                                          <p:val>
                                            <p:strVal val="#ppt_x"/>
                                          </p:val>
                                        </p:tav>
                                        <p:tav tm="100000">
                                          <p:val>
                                            <p:strVal val="#ppt_x"/>
                                          </p:val>
                                        </p:tav>
                                      </p:tavLst>
                                    </p:anim>
                                    <p:anim calcmode="lin" valueType="num">
                                      <p:cBhvr>
                                        <p:cTn id="10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fade">
                                      <p:cBhvr>
                                        <p:cTn id="108" dur="500"/>
                                        <p:tgtEl>
                                          <p:spTgt spid="27"/>
                                        </p:tgtEl>
                                      </p:cBhvr>
                                    </p:animEffect>
                                    <p:anim calcmode="lin" valueType="num">
                                      <p:cBhvr>
                                        <p:cTn id="109" dur="500" fill="hold"/>
                                        <p:tgtEl>
                                          <p:spTgt spid="27"/>
                                        </p:tgtEl>
                                        <p:attrNameLst>
                                          <p:attrName>ppt_x</p:attrName>
                                        </p:attrNameLst>
                                      </p:cBhvr>
                                      <p:tavLst>
                                        <p:tav tm="0">
                                          <p:val>
                                            <p:strVal val="#ppt_x"/>
                                          </p:val>
                                        </p:tav>
                                        <p:tav tm="100000">
                                          <p:val>
                                            <p:strVal val="#ppt_x"/>
                                          </p:val>
                                        </p:tav>
                                      </p:tavLst>
                                    </p:anim>
                                    <p:anim calcmode="lin" valueType="num">
                                      <p:cBhvr>
                                        <p:cTn id="11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1026"/>
                                        </p:tgtEl>
                                        <p:attrNameLst>
                                          <p:attrName>style.visibility</p:attrName>
                                        </p:attrNameLst>
                                      </p:cBhvr>
                                      <p:to>
                                        <p:strVal val="visible"/>
                                      </p:to>
                                    </p:set>
                                    <p:animEffect transition="in" filter="fade">
                                      <p:cBhvr>
                                        <p:cTn id="115" dur="500"/>
                                        <p:tgtEl>
                                          <p:spTgt spid="1026"/>
                                        </p:tgtEl>
                                      </p:cBhvr>
                                    </p:animEffect>
                                    <p:anim calcmode="lin" valueType="num">
                                      <p:cBhvr>
                                        <p:cTn id="116" dur="500" fill="hold"/>
                                        <p:tgtEl>
                                          <p:spTgt spid="1026"/>
                                        </p:tgtEl>
                                        <p:attrNameLst>
                                          <p:attrName>ppt_x</p:attrName>
                                        </p:attrNameLst>
                                      </p:cBhvr>
                                      <p:tavLst>
                                        <p:tav tm="0">
                                          <p:val>
                                            <p:strVal val="#ppt_x"/>
                                          </p:val>
                                        </p:tav>
                                        <p:tav tm="100000">
                                          <p:val>
                                            <p:strVal val="#ppt_x"/>
                                          </p:val>
                                        </p:tav>
                                      </p:tavLst>
                                    </p:anim>
                                    <p:anim calcmode="lin" valueType="num">
                                      <p:cBhvr>
                                        <p:cTn id="117"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fade">
                                      <p:cBhvr>
                                        <p:cTn id="122" dur="500"/>
                                        <p:tgtEl>
                                          <p:spTgt spid="32"/>
                                        </p:tgtEl>
                                      </p:cBhvr>
                                    </p:animEffect>
                                    <p:anim calcmode="lin" valueType="num">
                                      <p:cBhvr>
                                        <p:cTn id="123" dur="500" fill="hold"/>
                                        <p:tgtEl>
                                          <p:spTgt spid="32"/>
                                        </p:tgtEl>
                                        <p:attrNameLst>
                                          <p:attrName>ppt_x</p:attrName>
                                        </p:attrNameLst>
                                      </p:cBhvr>
                                      <p:tavLst>
                                        <p:tav tm="0">
                                          <p:val>
                                            <p:strVal val="#ppt_x"/>
                                          </p:val>
                                        </p:tav>
                                        <p:tav tm="100000">
                                          <p:val>
                                            <p:strVal val="#ppt_x"/>
                                          </p:val>
                                        </p:tav>
                                      </p:tavLst>
                                    </p:anim>
                                    <p:anim calcmode="lin" valueType="num">
                                      <p:cBhvr>
                                        <p:cTn id="124"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2"/>
                                        </p:tgtEl>
                                        <p:attrNameLst>
                                          <p:attrName>style.visibility</p:attrName>
                                        </p:attrNameLst>
                                      </p:cBhvr>
                                      <p:to>
                                        <p:strVal val="visible"/>
                                      </p:to>
                                    </p:set>
                                    <p:anim calcmode="lin" valueType="num">
                                      <p:cBhvr>
                                        <p:cTn id="129" dur="500" fill="hold"/>
                                        <p:tgtEl>
                                          <p:spTgt spid="2"/>
                                        </p:tgtEl>
                                        <p:attrNameLst>
                                          <p:attrName>ppt_w</p:attrName>
                                        </p:attrNameLst>
                                      </p:cBhvr>
                                      <p:tavLst>
                                        <p:tav tm="0">
                                          <p:val>
                                            <p:fltVal val="0"/>
                                          </p:val>
                                        </p:tav>
                                        <p:tav tm="100000">
                                          <p:val>
                                            <p:strVal val="#ppt_w"/>
                                          </p:val>
                                        </p:tav>
                                      </p:tavLst>
                                    </p:anim>
                                    <p:anim calcmode="lin" valueType="num">
                                      <p:cBhvr>
                                        <p:cTn id="130" dur="500" fill="hold"/>
                                        <p:tgtEl>
                                          <p:spTgt spid="2"/>
                                        </p:tgtEl>
                                        <p:attrNameLst>
                                          <p:attrName>ppt_h</p:attrName>
                                        </p:attrNameLst>
                                      </p:cBhvr>
                                      <p:tavLst>
                                        <p:tav tm="0">
                                          <p:val>
                                            <p:fltVal val="0"/>
                                          </p:val>
                                        </p:tav>
                                        <p:tav tm="100000">
                                          <p:val>
                                            <p:strVal val="#ppt_h"/>
                                          </p:val>
                                        </p:tav>
                                      </p:tavLst>
                                    </p:anim>
                                    <p:animEffect transition="in" filter="fade">
                                      <p:cBhvr>
                                        <p:cTn id="131" dur="500"/>
                                        <p:tgtEl>
                                          <p:spTgt spid="2"/>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9"/>
                                        </p:tgtEl>
                                        <p:attrNameLst>
                                          <p:attrName>style.visibility</p:attrName>
                                        </p:attrNameLst>
                                      </p:cBhvr>
                                      <p:to>
                                        <p:strVal val="visible"/>
                                      </p:to>
                                    </p:set>
                                    <p:anim calcmode="lin" valueType="num">
                                      <p:cBhvr>
                                        <p:cTn id="134" dur="500" fill="hold"/>
                                        <p:tgtEl>
                                          <p:spTgt spid="29"/>
                                        </p:tgtEl>
                                        <p:attrNameLst>
                                          <p:attrName>ppt_w</p:attrName>
                                        </p:attrNameLst>
                                      </p:cBhvr>
                                      <p:tavLst>
                                        <p:tav tm="0">
                                          <p:val>
                                            <p:fltVal val="0"/>
                                          </p:val>
                                        </p:tav>
                                        <p:tav tm="100000">
                                          <p:val>
                                            <p:strVal val="#ppt_w"/>
                                          </p:val>
                                        </p:tav>
                                      </p:tavLst>
                                    </p:anim>
                                    <p:anim calcmode="lin" valueType="num">
                                      <p:cBhvr>
                                        <p:cTn id="135" dur="500" fill="hold"/>
                                        <p:tgtEl>
                                          <p:spTgt spid="29"/>
                                        </p:tgtEl>
                                        <p:attrNameLst>
                                          <p:attrName>ppt_h</p:attrName>
                                        </p:attrNameLst>
                                      </p:cBhvr>
                                      <p:tavLst>
                                        <p:tav tm="0">
                                          <p:val>
                                            <p:fltVal val="0"/>
                                          </p:val>
                                        </p:tav>
                                        <p:tav tm="100000">
                                          <p:val>
                                            <p:strVal val="#ppt_h"/>
                                          </p:val>
                                        </p:tav>
                                      </p:tavLst>
                                    </p:anim>
                                    <p:animEffect transition="in" filter="fade">
                                      <p:cBhvr>
                                        <p:cTn id="1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6" grpId="0" animBg="1"/>
      <p:bldP spid="31" grpId="0" animBg="1"/>
      <p:bldP spid="32" grpId="0"/>
      <p:bldP spid="2" grpId="0" animBg="1"/>
      <p:bldP spid="29"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57210" y="2767570"/>
            <a:ext cx="4941168" cy="3711785"/>
          </a:xfrm>
          <a:prstGeom prst="rect">
            <a:avLst/>
          </a:prstGeom>
        </p:spPr>
        <p:txBody>
          <a:bodyPr wrap="square">
            <a:spAutoFit/>
          </a:bodyPr>
          <a:lstStyle/>
          <a:p>
            <a:pPr marL="457189" indent="-457189">
              <a:lnSpc>
                <a:spcPct val="120000"/>
              </a:lnSpc>
              <a:buFont typeface="微软雅黑" pitchFamily="34" charset="-122"/>
              <a:buChar char="▪"/>
            </a:pPr>
            <a:r>
              <a:rPr lang="en-US" altLang="zh-CN" sz="2800" dirty="0">
                <a:latin typeface="微软雅黑" pitchFamily="34" charset="-122"/>
                <a:ea typeface="微软雅黑" pitchFamily="34" charset="-122"/>
              </a:rPr>
              <a:t>850</a:t>
            </a:r>
            <a:r>
              <a:rPr lang="zh-CN" altLang="en-US" sz="2800" dirty="0">
                <a:latin typeface="微软雅黑" pitchFamily="34" charset="-122"/>
                <a:ea typeface="微软雅黑" pitchFamily="34" charset="-122"/>
              </a:rPr>
              <a:t>本科工科学生</a:t>
            </a:r>
            <a:endParaRPr lang="en-US" altLang="zh-CN" sz="2800" dirty="0">
              <a:latin typeface="微软雅黑" pitchFamily="34" charset="-122"/>
              <a:ea typeface="微软雅黑" pitchFamily="34" charset="-122"/>
            </a:endParaRPr>
          </a:p>
          <a:p>
            <a:pPr marL="457189" indent="-457189">
              <a:lnSpc>
                <a:spcPct val="120000"/>
              </a:lnSpc>
              <a:buFont typeface="微软雅黑" pitchFamily="34" charset="-122"/>
              <a:buChar char="▪"/>
            </a:pPr>
            <a:r>
              <a:rPr lang="zh-CN" altLang="en-US" sz="2800" dirty="0">
                <a:latin typeface="微软雅黑" pitchFamily="34" charset="-122"/>
                <a:ea typeface="微软雅黑" pitchFamily="34" charset="-122"/>
              </a:rPr>
              <a:t>物理必修课</a:t>
            </a:r>
            <a:endParaRPr lang="en-US" altLang="zh-CN" sz="2800" dirty="0">
              <a:latin typeface="微软雅黑" pitchFamily="34" charset="-122"/>
              <a:ea typeface="微软雅黑" pitchFamily="34" charset="-122"/>
            </a:endParaRPr>
          </a:p>
          <a:p>
            <a:pPr marL="457189" indent="-457189">
              <a:lnSpc>
                <a:spcPct val="120000"/>
              </a:lnSpc>
              <a:buFont typeface="微软雅黑" pitchFamily="34" charset="-122"/>
              <a:buChar char="▪"/>
            </a:pPr>
            <a:r>
              <a:rPr lang="zh-CN" altLang="en-US" sz="2800" dirty="0">
                <a:latin typeface="微软雅黑" pitchFamily="34" charset="-122"/>
                <a:ea typeface="微软雅黑" pitchFamily="34" charset="-122"/>
              </a:rPr>
              <a:t>课程开始时分组</a:t>
            </a:r>
            <a:endParaRPr lang="en-US" altLang="zh-CN" sz="2800" dirty="0">
              <a:latin typeface="微软雅黑" pitchFamily="34" charset="-122"/>
              <a:ea typeface="微软雅黑" pitchFamily="34" charset="-122"/>
            </a:endParaRPr>
          </a:p>
          <a:p>
            <a:pPr marL="457189" indent="-457189">
              <a:lnSpc>
                <a:spcPct val="120000"/>
              </a:lnSpc>
              <a:buFont typeface="微软雅黑" pitchFamily="34" charset="-122"/>
              <a:buChar char="▪"/>
            </a:pPr>
            <a:r>
              <a:rPr lang="zh-CN" altLang="en-US" sz="2800" dirty="0">
                <a:latin typeface="微软雅黑" pitchFamily="34" charset="-122"/>
                <a:ea typeface="微软雅黑" pitchFamily="34" charset="-122"/>
              </a:rPr>
              <a:t>前</a:t>
            </a:r>
            <a:r>
              <a:rPr lang="en-US" altLang="zh-CN" sz="2800" dirty="0">
                <a:latin typeface="微软雅黑" pitchFamily="34" charset="-122"/>
                <a:ea typeface="微软雅黑" pitchFamily="34" charset="-122"/>
              </a:rPr>
              <a:t>11</a:t>
            </a:r>
            <a:r>
              <a:rPr lang="zh-CN" altLang="en-US" sz="2800" dirty="0">
                <a:latin typeface="微软雅黑" pitchFamily="34" charset="-122"/>
                <a:ea typeface="微软雅黑" pitchFamily="34" charset="-122"/>
              </a:rPr>
              <a:t>周传统讲授式教学（资深教师）</a:t>
            </a:r>
            <a:endParaRPr lang="en-US" altLang="zh-CN" sz="2800" dirty="0">
              <a:latin typeface="微软雅黑" pitchFamily="34" charset="-122"/>
              <a:ea typeface="微软雅黑" pitchFamily="34" charset="-122"/>
            </a:endParaRPr>
          </a:p>
          <a:p>
            <a:pPr marL="457189" indent="-457189">
              <a:lnSpc>
                <a:spcPct val="120000"/>
              </a:lnSpc>
              <a:buFont typeface="微软雅黑" pitchFamily="34" charset="-122"/>
              <a:buChar char="▪"/>
            </a:pPr>
            <a:r>
              <a:rPr lang="zh-CN" altLang="en-US" sz="2800" dirty="0">
                <a:latin typeface="微软雅黑" pitchFamily="34" charset="-122"/>
                <a:ea typeface="微软雅黑" pitchFamily="34" charset="-122"/>
              </a:rPr>
              <a:t>第</a:t>
            </a:r>
            <a:r>
              <a:rPr lang="en-US" altLang="zh-CN" sz="2800" dirty="0">
                <a:latin typeface="微软雅黑" pitchFamily="34" charset="-122"/>
                <a:ea typeface="微软雅黑" pitchFamily="34" charset="-122"/>
              </a:rPr>
              <a:t>12</a:t>
            </a:r>
            <a:r>
              <a:rPr lang="zh-CN" altLang="en-US" sz="2800" dirty="0">
                <a:latin typeface="微软雅黑" pitchFamily="34" charset="-122"/>
                <a:ea typeface="微软雅黑" pitchFamily="34" charset="-122"/>
              </a:rPr>
              <a:t>周实验组采用反转课堂模式</a:t>
            </a:r>
            <a:endParaRPr lang="en-US" altLang="zh-CN" sz="2800" dirty="0">
              <a:latin typeface="微软雅黑" pitchFamily="34" charset="-122"/>
              <a:ea typeface="微软雅黑" pitchFamily="34" charset="-122"/>
            </a:endParaRPr>
          </a:p>
        </p:txBody>
      </p:sp>
      <p:pic>
        <p:nvPicPr>
          <p:cNvPr id="4098" name="Picture 2" descr="Cover image expa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672" y="2708924"/>
            <a:ext cx="1592796" cy="270069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560510" y="6453336"/>
            <a:ext cx="9936090" cy="338554"/>
          </a:xfrm>
          <a:prstGeom prst="rect">
            <a:avLst/>
          </a:prstGeom>
        </p:spPr>
        <p:txBody>
          <a:bodyPr wrap="square">
            <a:spAutoFit/>
          </a:bodyPr>
          <a:lstStyle/>
          <a:p>
            <a:r>
              <a:rPr lang="zh-CN" altLang="en-US" sz="1600" b="1" dirty="0">
                <a:latin typeface="微软雅黑" pitchFamily="34" charset="-122"/>
                <a:ea typeface="微软雅黑" pitchFamily="34" charset="-122"/>
              </a:rPr>
              <a:t>来源：</a:t>
            </a:r>
            <a:r>
              <a:rPr lang="en-US" altLang="zh-CN" sz="1600" dirty="0"/>
              <a:t>Improved Learning in a Large-Enrollment Physics Class, Louis </a:t>
            </a:r>
            <a:r>
              <a:rPr lang="en-US" altLang="zh-CN" sz="1600" dirty="0" err="1"/>
              <a:t>Deslauriers</a:t>
            </a:r>
            <a:r>
              <a:rPr lang="en-US" altLang="zh-CN" sz="1600" dirty="0"/>
              <a:t>, Science, 2011-4 </a:t>
            </a:r>
            <a:endParaRPr lang="zh-CN" altLang="en-US" sz="1600" dirty="0"/>
          </a:p>
        </p:txBody>
      </p:sp>
      <p:sp>
        <p:nvSpPr>
          <p:cNvPr id="5" name="矩形 4"/>
          <p:cNvSpPr/>
          <p:nvPr/>
        </p:nvSpPr>
        <p:spPr>
          <a:xfrm>
            <a:off x="2010653" y="1844825"/>
            <a:ext cx="7800533" cy="461665"/>
          </a:xfrm>
          <a:prstGeom prst="rect">
            <a:avLst/>
          </a:prstGeom>
        </p:spPr>
        <p:txBody>
          <a:bodyPr wrap="none">
            <a:spAutoFit/>
          </a:bodyPr>
          <a:lstStyle/>
          <a:p>
            <a:r>
              <a:rPr lang="zh-CN" altLang="en-US" sz="2400" b="1" dirty="0">
                <a:latin typeface="微软雅黑" pitchFamily="34" charset="-122"/>
                <a:ea typeface="微软雅黑" pitchFamily="34" charset="-122"/>
              </a:rPr>
              <a:t>英属哥伦比亚大学教授</a:t>
            </a:r>
            <a:r>
              <a:rPr lang="zh-CN" altLang="en-US" sz="2400" b="1" dirty="0">
                <a:solidFill>
                  <a:schemeClr val="accent1">
                    <a:lumMod val="60000"/>
                    <a:lumOff val="40000"/>
                  </a:schemeClr>
                </a:solidFill>
                <a:latin typeface="微软雅黑" pitchFamily="34" charset="-122"/>
                <a:ea typeface="微软雅黑" pitchFamily="34" charset="-122"/>
              </a:rPr>
              <a:t>发表在</a:t>
            </a:r>
            <a:r>
              <a:rPr lang="en-US" altLang="zh-CN" sz="2400" b="1" dirty="0">
                <a:solidFill>
                  <a:schemeClr val="accent1">
                    <a:lumMod val="60000"/>
                    <a:lumOff val="40000"/>
                  </a:schemeClr>
                </a:solidFill>
                <a:latin typeface="微软雅黑" pitchFamily="34" charset="-122"/>
                <a:ea typeface="微软雅黑" pitchFamily="34" charset="-122"/>
              </a:rPr>
              <a:t>Science</a:t>
            </a:r>
            <a:r>
              <a:rPr lang="zh-CN" altLang="en-US" sz="2400" b="1" dirty="0">
                <a:solidFill>
                  <a:schemeClr val="accent1">
                    <a:lumMod val="60000"/>
                    <a:lumOff val="40000"/>
                  </a:schemeClr>
                </a:solidFill>
                <a:latin typeface="微软雅黑" pitchFamily="34" charset="-122"/>
                <a:ea typeface="微软雅黑" pitchFamily="34" charset="-122"/>
              </a:rPr>
              <a:t>上的一例实验研究</a:t>
            </a:r>
            <a:endParaRPr lang="en-US" altLang="zh-CN" sz="2400" b="1" dirty="0">
              <a:solidFill>
                <a:schemeClr val="accent1">
                  <a:lumMod val="60000"/>
                  <a:lumOff val="40000"/>
                </a:schemeClr>
              </a:solidFill>
              <a:latin typeface="微软雅黑" pitchFamily="34" charset="-122"/>
              <a:ea typeface="微软雅黑" pitchFamily="34" charset="-122"/>
            </a:endParaRPr>
          </a:p>
        </p:txBody>
      </p:sp>
      <p:sp>
        <p:nvSpPr>
          <p:cNvPr id="3" name="标题 2"/>
          <p:cNvSpPr>
            <a:spLocks noGrp="1"/>
          </p:cNvSpPr>
          <p:nvPr>
            <p:ph type="title"/>
          </p:nvPr>
        </p:nvSpPr>
        <p:spPr>
          <a:xfrm>
            <a:off x="2541104" y="260648"/>
            <a:ext cx="7659352" cy="648072"/>
          </a:xfrm>
        </p:spPr>
        <p:txBody>
          <a:bodyPr>
            <a:normAutofit/>
          </a:bodyPr>
          <a:lstStyle/>
          <a:p>
            <a:r>
              <a:rPr lang="zh-CN" altLang="en-US" dirty="0" smtClean="0"/>
              <a:t>能够达到课堂教学同样的效果</a:t>
            </a:r>
            <a:endParaRPr lang="zh-CN" altLang="en-US" dirty="0"/>
          </a:p>
        </p:txBody>
      </p:sp>
    </p:spTree>
    <p:extLst>
      <p:ext uri="{BB962C8B-B14F-4D97-AF65-F5344CB8AC3E}">
        <p14:creationId xmlns:p14="http://schemas.microsoft.com/office/powerpoint/2010/main" val="423188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04778" y="2244383"/>
            <a:ext cx="3429000" cy="2431435"/>
          </a:xfrm>
          <a:prstGeom prst="rect">
            <a:avLst/>
          </a:prstGeom>
        </p:spPr>
        <p:txBody>
          <a:bodyPr>
            <a:spAutoFit/>
          </a:bodyPr>
          <a:lstStyle/>
          <a:p>
            <a:r>
              <a:rPr lang="en-US" altLang="zh-CN" sz="3200" dirty="0">
                <a:latin typeface="微软雅黑" pitchFamily="34" charset="-122"/>
                <a:ea typeface="微软雅黑" pitchFamily="34" charset="-122"/>
              </a:rPr>
              <a:t>¾</a:t>
            </a:r>
            <a:r>
              <a:rPr lang="zh-CN" altLang="en-US" sz="3200" dirty="0">
                <a:latin typeface="微软雅黑" pitchFamily="34" charset="-122"/>
                <a:ea typeface="微软雅黑" pitchFamily="34" charset="-122"/>
              </a:rPr>
              <a:t>的学生表示</a:t>
            </a:r>
            <a:endParaRPr lang="en-US" altLang="zh-CN" sz="3200" dirty="0">
              <a:latin typeface="微软雅黑" pitchFamily="34" charset="-122"/>
              <a:ea typeface="微软雅黑" pitchFamily="34" charset="-122"/>
            </a:endParaRPr>
          </a:p>
          <a:p>
            <a:r>
              <a:rPr lang="zh-CN" altLang="en-US" sz="4000" b="1" dirty="0">
                <a:solidFill>
                  <a:schemeClr val="accent1">
                    <a:lumMod val="60000"/>
                    <a:lumOff val="40000"/>
                  </a:schemeClr>
                </a:solidFill>
                <a:latin typeface="微软雅黑" pitchFamily="34" charset="-122"/>
                <a:ea typeface="微软雅黑" pitchFamily="34" charset="-122"/>
              </a:rPr>
              <a:t>如果全程都用反转模式能学得更多！</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60" y="2048099"/>
            <a:ext cx="3240360" cy="4186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2864672" y="764705"/>
            <a:ext cx="5454606" cy="646331"/>
          </a:xfrm>
          <a:prstGeom prst="rect">
            <a:avLst/>
          </a:prstGeom>
        </p:spPr>
        <p:txBody>
          <a:bodyPr wrap="square">
            <a:spAutoFit/>
          </a:bodyPr>
          <a:lstStyle/>
          <a:p>
            <a:r>
              <a:rPr lang="zh-CN" altLang="en-US" sz="2800" b="1" dirty="0">
                <a:latin typeface="微软雅黑" pitchFamily="34" charset="-122"/>
                <a:ea typeface="微软雅黑" pitchFamily="34" charset="-122"/>
              </a:rPr>
              <a:t>考试周</a:t>
            </a:r>
            <a:r>
              <a:rPr lang="zh-CN" altLang="en-US" sz="3600" b="1" dirty="0">
                <a:solidFill>
                  <a:schemeClr val="accent1">
                    <a:lumMod val="60000"/>
                    <a:lumOff val="40000"/>
                  </a:schemeClr>
                </a:solidFill>
                <a:latin typeface="微软雅黑" pitchFamily="34" charset="-122"/>
                <a:ea typeface="微软雅黑" pitchFamily="34" charset="-122"/>
              </a:rPr>
              <a:t>测验分数</a:t>
            </a:r>
            <a:r>
              <a:rPr lang="zh-CN" altLang="en-US" sz="2800" b="1" dirty="0">
                <a:latin typeface="微软雅黑" pitchFamily="34" charset="-122"/>
                <a:ea typeface="微软雅黑" pitchFamily="34" charset="-122"/>
              </a:rPr>
              <a:t>分布对比</a:t>
            </a:r>
            <a:endParaRPr lang="en-US" altLang="zh-CN" sz="2800" b="1" dirty="0">
              <a:latin typeface="微软雅黑" pitchFamily="34" charset="-122"/>
              <a:ea typeface="微软雅黑" pitchFamily="34" charset="-122"/>
            </a:endParaRPr>
          </a:p>
        </p:txBody>
      </p:sp>
      <p:sp>
        <p:nvSpPr>
          <p:cNvPr id="4" name="矩形 3"/>
          <p:cNvSpPr/>
          <p:nvPr/>
        </p:nvSpPr>
        <p:spPr>
          <a:xfrm>
            <a:off x="3124149" y="6234211"/>
            <a:ext cx="931665" cy="369332"/>
          </a:xfrm>
          <a:prstGeom prst="rect">
            <a:avLst/>
          </a:prstGeom>
        </p:spPr>
        <p:txBody>
          <a:bodyPr wrap="none">
            <a:spAutoFit/>
          </a:bodyPr>
          <a:lstStyle/>
          <a:p>
            <a:r>
              <a:rPr lang="en-US" altLang="zh-CN" b="1" dirty="0">
                <a:latin typeface="微软雅黑" pitchFamily="34" charset="-122"/>
                <a:ea typeface="微软雅黑" pitchFamily="34" charset="-122"/>
              </a:rPr>
              <a:t>12</a:t>
            </a:r>
            <a:r>
              <a:rPr lang="zh-CN" altLang="en-US" b="1" dirty="0">
                <a:latin typeface="微软雅黑" pitchFamily="34" charset="-122"/>
                <a:ea typeface="微软雅黑" pitchFamily="34" charset="-122"/>
              </a:rPr>
              <a:t>分制</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168" y="5204132"/>
            <a:ext cx="161925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586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nvPr>
        </p:nvGraphicFramePr>
        <p:xfrm>
          <a:off x="6096000" y="1945951"/>
          <a:ext cx="2718048"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图表 3"/>
          <p:cNvGraphicFramePr/>
          <p:nvPr>
            <p:extLst/>
          </p:nvPr>
        </p:nvGraphicFramePr>
        <p:xfrm>
          <a:off x="3287688" y="1945951"/>
          <a:ext cx="2718048"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3967905" y="5570077"/>
            <a:ext cx="1534031"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none" rtlCol="0">
            <a:noAutofit/>
          </a:bodyPr>
          <a:lstStyle/>
          <a:p>
            <a:pPr algn="ctr"/>
            <a:r>
              <a:rPr lang="zh-CN" altLang="en-US" sz="2400" b="1" dirty="0">
                <a:solidFill>
                  <a:schemeClr val="accent1">
                    <a:lumMod val="60000"/>
                    <a:lumOff val="40000"/>
                  </a:schemeClr>
                </a:solidFill>
                <a:latin typeface="微软雅黑" pitchFamily="34" charset="-122"/>
                <a:ea typeface="微软雅黑" pitchFamily="34" charset="-122"/>
              </a:rPr>
              <a:t>翻转前</a:t>
            </a:r>
            <a:r>
              <a:rPr lang="en-US" altLang="zh-CN" sz="2400" b="1" dirty="0">
                <a:solidFill>
                  <a:schemeClr val="accent1">
                    <a:lumMod val="60000"/>
                    <a:lumOff val="40000"/>
                  </a:schemeClr>
                </a:solidFill>
                <a:latin typeface="微软雅黑" pitchFamily="34" charset="-122"/>
                <a:ea typeface="微软雅黑" pitchFamily="34" charset="-122"/>
              </a:rPr>
              <a:t>…</a:t>
            </a:r>
            <a:endParaRPr lang="zh-CN" altLang="en-US" sz="2400" b="1" dirty="0">
              <a:solidFill>
                <a:schemeClr val="accent1">
                  <a:lumMod val="60000"/>
                  <a:lumOff val="40000"/>
                </a:schemeClr>
              </a:solidFill>
              <a:latin typeface="微软雅黑" pitchFamily="34" charset="-122"/>
              <a:ea typeface="微软雅黑" pitchFamily="34" charset="-122"/>
            </a:endParaRPr>
          </a:p>
        </p:txBody>
      </p:sp>
      <p:sp>
        <p:nvSpPr>
          <p:cNvPr id="6" name="TextBox 5"/>
          <p:cNvSpPr txBox="1"/>
          <p:nvPr/>
        </p:nvSpPr>
        <p:spPr>
          <a:xfrm>
            <a:off x="6852086" y="5567531"/>
            <a:ext cx="1493891"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none" rtlCol="0">
            <a:noAutofit/>
          </a:bodyPr>
          <a:lstStyle>
            <a:defPPr>
              <a:defRPr lang="zh-CN"/>
            </a:defPPr>
            <a:lvl1pPr algn="ctr">
              <a:defRPr sz="2800" b="1">
                <a:solidFill>
                  <a:srgbClr val="002060"/>
                </a:solidFill>
                <a:latin typeface="微软雅黑" pitchFamily="34" charset="-122"/>
                <a:ea typeface="微软雅黑" pitchFamily="34" charset="-122"/>
              </a:defRPr>
            </a:lvl1pPr>
          </a:lstStyle>
          <a:p>
            <a:r>
              <a:rPr lang="zh-CN" altLang="en-US" sz="2400" dirty="0">
                <a:solidFill>
                  <a:schemeClr val="accent1">
                    <a:lumMod val="60000"/>
                    <a:lumOff val="40000"/>
                  </a:schemeClr>
                </a:solidFill>
              </a:rPr>
              <a:t>翻转后</a:t>
            </a:r>
            <a:r>
              <a:rPr lang="en-US" altLang="zh-CN" sz="2400" dirty="0">
                <a:solidFill>
                  <a:schemeClr val="accent1">
                    <a:lumMod val="60000"/>
                    <a:lumOff val="40000"/>
                  </a:schemeClr>
                </a:solidFill>
              </a:rPr>
              <a:t>…</a:t>
            </a:r>
            <a:endParaRPr lang="zh-CN" altLang="en-US" sz="2400" dirty="0">
              <a:solidFill>
                <a:schemeClr val="accent1">
                  <a:lumMod val="60000"/>
                  <a:lumOff val="40000"/>
                </a:schemeClr>
              </a:solidFill>
            </a:endParaRPr>
          </a:p>
        </p:txBody>
      </p:sp>
      <p:sp>
        <p:nvSpPr>
          <p:cNvPr id="7" name="Title 1"/>
          <p:cNvSpPr txBox="1">
            <a:spLocks/>
          </p:cNvSpPr>
          <p:nvPr/>
        </p:nvSpPr>
        <p:spPr>
          <a:xfrm>
            <a:off x="1524000" y="559052"/>
            <a:ext cx="8892480" cy="1656184"/>
          </a:xfrm>
          <a:prstGeom prst="rect">
            <a:avLst/>
          </a:prstGeom>
        </p:spPr>
        <p:txBody>
          <a:bodyPr vert="horz" lIns="91439" tIns="45720" rIns="91439" bIns="45720" rtlCol="0" anchor="ctr">
            <a:noAutofit/>
          </a:bodyPr>
          <a:lstStyle>
            <a:lvl1pPr algn="ctr" defTabSz="457200" rtl="0" eaLnBrk="1" latinLnBrk="0" hangingPunct="1">
              <a:spcBef>
                <a:spcPct val="0"/>
              </a:spcBef>
              <a:buNone/>
              <a:defRPr sz="4400" kern="1200">
                <a:solidFill>
                  <a:srgbClr val="CD884C"/>
                </a:solidFill>
                <a:latin typeface="+mj-lt"/>
                <a:ea typeface="+mj-ea"/>
                <a:cs typeface="+mj-cs"/>
              </a:defRPr>
            </a:lvl1pPr>
          </a:lstStyle>
          <a:p>
            <a:r>
              <a:rPr lang="zh-CN" altLang="en-US" sz="4000" b="1" dirty="0">
                <a:solidFill>
                  <a:schemeClr val="tx1"/>
                </a:solidFill>
                <a:latin typeface="微软雅黑" pitchFamily="34" charset="-122"/>
                <a:ea typeface="微软雅黑" pitchFamily="34" charset="-122"/>
              </a:rPr>
              <a:t>不同教学模式下</a:t>
            </a:r>
            <a:endParaRPr lang="en-US" altLang="zh-CN" sz="4000" b="1" dirty="0">
              <a:solidFill>
                <a:schemeClr val="tx1"/>
              </a:solidFill>
              <a:latin typeface="微软雅黑" pitchFamily="34" charset="-122"/>
              <a:ea typeface="微软雅黑" pitchFamily="34" charset="-122"/>
            </a:endParaRPr>
          </a:p>
          <a:p>
            <a:r>
              <a:rPr lang="zh-CN" altLang="en-US" b="1" dirty="0">
                <a:solidFill>
                  <a:schemeClr val="tx1"/>
                </a:solidFill>
                <a:latin typeface="微软雅黑" pitchFamily="34" charset="-122"/>
                <a:ea typeface="微软雅黑" pitchFamily="34" charset="-122"/>
              </a:rPr>
              <a:t>学习</a:t>
            </a:r>
            <a:r>
              <a:rPr lang="zh-CN" altLang="en-US" sz="6000" b="1" dirty="0">
                <a:solidFill>
                  <a:schemeClr val="accent1">
                    <a:lumMod val="60000"/>
                    <a:lumOff val="40000"/>
                  </a:schemeClr>
                </a:solidFill>
                <a:latin typeface="微软雅黑" pitchFamily="34" charset="-122"/>
                <a:ea typeface="微软雅黑" pitchFamily="34" charset="-122"/>
              </a:rPr>
              <a:t>经验</a:t>
            </a:r>
            <a:r>
              <a:rPr lang="zh-CN" altLang="en-US" sz="4800" b="1" dirty="0">
                <a:solidFill>
                  <a:schemeClr val="tx1"/>
                </a:solidFill>
                <a:latin typeface="微软雅黑" pitchFamily="34" charset="-122"/>
                <a:ea typeface="微软雅黑" pitchFamily="34" charset="-122"/>
              </a:rPr>
              <a:t>效率的差异</a:t>
            </a:r>
            <a:endParaRPr lang="en-US" sz="40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3526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Line 16"/>
          <p:cNvSpPr>
            <a:spLocks noChangeShapeType="1"/>
          </p:cNvSpPr>
          <p:nvPr/>
        </p:nvSpPr>
        <p:spPr bwMode="auto">
          <a:xfrm flipV="1">
            <a:off x="5791200" y="4495800"/>
            <a:ext cx="1219200" cy="0"/>
          </a:xfrm>
          <a:prstGeom prst="line">
            <a:avLst/>
          </a:prstGeom>
          <a:noFill/>
          <a:ln w="114300" cap="rnd">
            <a:solidFill>
              <a:srgbClr val="2F3A43"/>
            </a:solidFill>
            <a:prstDash val="sysDot"/>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9220" name="Rectangle 2"/>
          <p:cNvSpPr>
            <a:spLocks noChangeArrowheads="1"/>
          </p:cNvSpPr>
          <p:nvPr/>
        </p:nvSpPr>
        <p:spPr bwMode="auto">
          <a:xfrm>
            <a:off x="3143250" y="76200"/>
            <a:ext cx="29527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zh-CN" altLang="en-US" sz="4800" dirty="0">
                <a:solidFill>
                  <a:srgbClr val="434343"/>
                </a:solidFill>
                <a:latin typeface="Franklin Gothic Book" pitchFamily="34" charset="0"/>
                <a:sym typeface="Franklin Gothic Book" pitchFamily="34" charset="0"/>
              </a:rPr>
              <a:t>微       课 </a:t>
            </a:r>
            <a:endParaRPr lang="en-US" altLang="zh-CN" dirty="0"/>
          </a:p>
        </p:txBody>
      </p:sp>
      <p:grpSp>
        <p:nvGrpSpPr>
          <p:cNvPr id="9221" name="Group 4"/>
          <p:cNvGrpSpPr>
            <a:grpSpLocks/>
          </p:cNvGrpSpPr>
          <p:nvPr/>
        </p:nvGrpSpPr>
        <p:grpSpPr bwMode="auto">
          <a:xfrm>
            <a:off x="2895601" y="3200400"/>
            <a:ext cx="2886075" cy="2743200"/>
            <a:chOff x="0" y="0"/>
            <a:chExt cx="2384593" cy="2265972"/>
          </a:xfrm>
        </p:grpSpPr>
        <p:sp>
          <p:nvSpPr>
            <p:cNvPr id="9228" name="Oval 7"/>
            <p:cNvSpPr>
              <a:spLocks noChangeAspect="1"/>
            </p:cNvSpPr>
            <p:nvPr/>
          </p:nvSpPr>
          <p:spPr bwMode="auto">
            <a:xfrm>
              <a:off x="62943" y="0"/>
              <a:ext cx="2265971" cy="2265972"/>
            </a:xfrm>
            <a:prstGeom prst="ellipse">
              <a:avLst/>
            </a:prstGeom>
            <a:noFill/>
            <a:ln w="190500">
              <a:solidFill>
                <a:srgbClr val="5C9BE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zh-CN" altLang="en-US">
                <a:solidFill>
                  <a:srgbClr val="434343"/>
                </a:solidFill>
                <a:ea typeface="宋体" pitchFamily="2" charset="-122"/>
                <a:sym typeface="Franklin Gothic Book" pitchFamily="34" charset="0"/>
              </a:endParaRPr>
            </a:p>
          </p:txBody>
        </p:sp>
        <p:sp>
          <p:nvSpPr>
            <p:cNvPr id="9229" name="Rectangle 18"/>
            <p:cNvSpPr>
              <a:spLocks noChangeArrowheads="1"/>
            </p:cNvSpPr>
            <p:nvPr/>
          </p:nvSpPr>
          <p:spPr bwMode="auto">
            <a:xfrm>
              <a:off x="0" y="872862"/>
              <a:ext cx="2384593" cy="78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70000"/>
                </a:lnSpc>
              </a:pPr>
              <a:r>
                <a:rPr lang="zh-CN" altLang="en-US" sz="8000" b="1">
                  <a:solidFill>
                    <a:srgbClr val="E36F1E"/>
                  </a:solidFill>
                  <a:latin typeface="Franklin Gothic Medium" pitchFamily="34" charset="0"/>
                  <a:sym typeface="Franklin Gothic Medium" pitchFamily="34" charset="0"/>
                </a:rPr>
                <a:t>课</a:t>
              </a:r>
              <a:endParaRPr lang="en-US" altLang="zh-CN" sz="8000" b="1"/>
            </a:p>
          </p:txBody>
        </p:sp>
      </p:grpSp>
      <p:grpSp>
        <p:nvGrpSpPr>
          <p:cNvPr id="9222" name="Group 8"/>
          <p:cNvGrpSpPr>
            <a:grpSpLocks/>
          </p:cNvGrpSpPr>
          <p:nvPr/>
        </p:nvGrpSpPr>
        <p:grpSpPr bwMode="auto">
          <a:xfrm>
            <a:off x="4343400" y="1295400"/>
            <a:ext cx="0" cy="1676400"/>
            <a:chOff x="0" y="0"/>
            <a:chExt cx="1" cy="1676400"/>
          </a:xfrm>
        </p:grpSpPr>
        <p:sp>
          <p:nvSpPr>
            <p:cNvPr id="9226" name="Line 16"/>
            <p:cNvSpPr>
              <a:spLocks noChangeShapeType="1"/>
            </p:cNvSpPr>
            <p:nvPr/>
          </p:nvSpPr>
          <p:spPr bwMode="auto">
            <a:xfrm flipH="1">
              <a:off x="0" y="772300"/>
              <a:ext cx="1" cy="904100"/>
            </a:xfrm>
            <a:prstGeom prst="line">
              <a:avLst/>
            </a:prstGeom>
            <a:noFill/>
            <a:ln w="114300" cap="rnd">
              <a:solidFill>
                <a:srgbClr val="2F3A43"/>
              </a:solidFill>
              <a:prstDash val="sysDot"/>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9227" name="Line 16"/>
            <p:cNvSpPr>
              <a:spLocks noChangeShapeType="1"/>
            </p:cNvSpPr>
            <p:nvPr/>
          </p:nvSpPr>
          <p:spPr bwMode="auto">
            <a:xfrm flipV="1">
              <a:off x="0" y="0"/>
              <a:ext cx="1" cy="534359"/>
            </a:xfrm>
            <a:prstGeom prst="line">
              <a:avLst/>
            </a:prstGeom>
            <a:noFill/>
            <a:ln w="114300" cap="rnd">
              <a:solidFill>
                <a:srgbClr val="2F3A43"/>
              </a:solidFill>
              <a:prstDash val="sysDot"/>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grpSp>
      <p:grpSp>
        <p:nvGrpSpPr>
          <p:cNvPr id="9223" name="Group 11"/>
          <p:cNvGrpSpPr>
            <a:grpSpLocks/>
          </p:cNvGrpSpPr>
          <p:nvPr/>
        </p:nvGrpSpPr>
        <p:grpSpPr bwMode="auto">
          <a:xfrm>
            <a:off x="6858000" y="3352800"/>
            <a:ext cx="2967038" cy="2438400"/>
            <a:chOff x="0" y="0"/>
            <a:chExt cx="2451368" cy="2014199"/>
          </a:xfrm>
        </p:grpSpPr>
        <p:sp>
          <p:nvSpPr>
            <p:cNvPr id="9224" name="Oval 7"/>
            <p:cNvSpPr>
              <a:spLocks noChangeAspect="1"/>
            </p:cNvSpPr>
            <p:nvPr/>
          </p:nvSpPr>
          <p:spPr bwMode="auto">
            <a:xfrm>
              <a:off x="188831" y="0"/>
              <a:ext cx="2014199" cy="2014199"/>
            </a:xfrm>
            <a:prstGeom prst="ellipse">
              <a:avLst/>
            </a:prstGeom>
            <a:noFill/>
            <a:ln w="190500">
              <a:solidFill>
                <a:srgbClr val="E36F1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zh-CN" altLang="en-US">
                <a:solidFill>
                  <a:srgbClr val="434343"/>
                </a:solidFill>
                <a:ea typeface="宋体" pitchFamily="2" charset="-122"/>
                <a:sym typeface="Franklin Gothic Book" pitchFamily="34" charset="0"/>
              </a:endParaRPr>
            </a:p>
          </p:txBody>
        </p:sp>
        <p:sp>
          <p:nvSpPr>
            <p:cNvPr id="9225" name="Rectangle 19"/>
            <p:cNvSpPr>
              <a:spLocks noChangeArrowheads="1"/>
            </p:cNvSpPr>
            <p:nvPr/>
          </p:nvSpPr>
          <p:spPr bwMode="auto">
            <a:xfrm>
              <a:off x="0" y="390089"/>
              <a:ext cx="2451368" cy="149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zh-CN" altLang="en-US" sz="2800">
                  <a:solidFill>
                    <a:srgbClr val="71AADC"/>
                  </a:solidFill>
                  <a:latin typeface="Franklin Gothic Medium" pitchFamily="34" charset="0"/>
                  <a:sym typeface="Franklin Gothic Medium" pitchFamily="34" charset="0"/>
                </a:rPr>
                <a:t>学习内容</a:t>
              </a:r>
              <a:endParaRPr lang="en-US" altLang="zh-CN" sz="2800">
                <a:solidFill>
                  <a:srgbClr val="71AADC"/>
                </a:solidFill>
                <a:latin typeface="Franklin Gothic Medium" pitchFamily="34" charset="0"/>
                <a:sym typeface="Franklin Gothic Medium" pitchFamily="34" charset="0"/>
              </a:endParaRPr>
            </a:p>
            <a:p>
              <a:pPr algn="ctr"/>
              <a:r>
                <a:rPr lang="zh-CN" altLang="en-US" sz="2800">
                  <a:solidFill>
                    <a:srgbClr val="71AADC"/>
                  </a:solidFill>
                  <a:latin typeface="Franklin Gothic Medium" pitchFamily="34" charset="0"/>
                  <a:sym typeface="Franklin Gothic Medium" pitchFamily="34" charset="0"/>
                </a:rPr>
                <a:t>学习活动</a:t>
              </a:r>
              <a:endParaRPr lang="en-US" altLang="zh-CN" sz="2800">
                <a:solidFill>
                  <a:srgbClr val="71AADC"/>
                </a:solidFill>
                <a:latin typeface="Franklin Gothic Medium" pitchFamily="34" charset="0"/>
                <a:sym typeface="Franklin Gothic Medium" pitchFamily="34" charset="0"/>
              </a:endParaRPr>
            </a:p>
            <a:p>
              <a:pPr algn="ctr"/>
              <a:r>
                <a:rPr lang="zh-CN" altLang="en-US" sz="2800">
                  <a:solidFill>
                    <a:srgbClr val="71AADC"/>
                  </a:solidFill>
                  <a:latin typeface="Franklin Gothic Medium" pitchFamily="34" charset="0"/>
                  <a:sym typeface="Franklin Gothic Medium" pitchFamily="34" charset="0"/>
                </a:rPr>
                <a:t>学习评价</a:t>
              </a:r>
              <a:endParaRPr lang="en-US" altLang="zh-CN" sz="2800">
                <a:sym typeface="Franklin Gothic Medium" pitchFamily="34" charset="0"/>
              </a:endParaRPr>
            </a:p>
            <a:p>
              <a:pPr algn="ctr"/>
              <a:r>
                <a:rPr lang="en-US" altLang="zh-CN" sz="2800">
                  <a:solidFill>
                    <a:srgbClr val="71AADC"/>
                  </a:solidFill>
                  <a:latin typeface="Franklin Gothic Medium" pitchFamily="34" charset="0"/>
                  <a:sym typeface="Franklin Gothic Medium" pitchFamily="34" charset="0"/>
                </a:rPr>
                <a:t>……</a:t>
              </a:r>
            </a:p>
          </p:txBody>
        </p:sp>
      </p:grpSp>
    </p:spTree>
    <p:extLst>
      <p:ext uri="{BB962C8B-B14F-4D97-AF65-F5344CB8AC3E}">
        <p14:creationId xmlns:p14="http://schemas.microsoft.com/office/powerpoint/2010/main" val="3559041507"/>
      </p:ext>
    </p:extLst>
  </p:cSld>
  <p:clrMapOvr>
    <a:masterClrMapping/>
  </p:clrMapOvr>
  <p:transition advTm="13519">
    <p:circl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2423592" y="260648"/>
            <a:ext cx="7725544"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a:ln w="17780" cmpd="sng">
                  <a:solidFill>
                    <a:srgbClr val="FFFFFF"/>
                  </a:solidFill>
                  <a:prstDash val="solid"/>
                  <a:miter lim="800000"/>
                </a:ln>
                <a:latin typeface="黑体" pitchFamily="49" charset="-122"/>
                <a:ea typeface="黑体" pitchFamily="49" charset="-122"/>
                <a:cs typeface="+mn-cs"/>
              </a:rPr>
              <a:t>如何实施</a:t>
            </a:r>
          </a:p>
        </p:txBody>
      </p:sp>
      <p:sp>
        <p:nvSpPr>
          <p:cNvPr id="7" name="任意多边形 6"/>
          <p:cNvSpPr/>
          <p:nvPr/>
        </p:nvSpPr>
        <p:spPr>
          <a:xfrm>
            <a:off x="3844577" y="2520578"/>
            <a:ext cx="2121800" cy="1415241"/>
          </a:xfrm>
          <a:custGeom>
            <a:avLst/>
            <a:gdLst>
              <a:gd name="connsiteX0" fmla="*/ 0 w 2121800"/>
              <a:gd name="connsiteY0" fmla="*/ 0 h 1415241"/>
              <a:gd name="connsiteX1" fmla="*/ 2121800 w 2121800"/>
              <a:gd name="connsiteY1" fmla="*/ 0 h 1415241"/>
              <a:gd name="connsiteX2" fmla="*/ 2121800 w 2121800"/>
              <a:gd name="connsiteY2" fmla="*/ 1415241 h 1415241"/>
              <a:gd name="connsiteX3" fmla="*/ 0 w 2121800"/>
              <a:gd name="connsiteY3" fmla="*/ 1415241 h 1415241"/>
              <a:gd name="connsiteX4" fmla="*/ 0 w 2121800"/>
              <a:gd name="connsiteY4" fmla="*/ 0 h 1415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800" h="1415241">
                <a:moveTo>
                  <a:pt x="0" y="0"/>
                </a:moveTo>
                <a:lnTo>
                  <a:pt x="2121800" y="0"/>
                </a:lnTo>
                <a:lnTo>
                  <a:pt x="2121800" y="1415241"/>
                </a:lnTo>
                <a:lnTo>
                  <a:pt x="0" y="1415241"/>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39488" tIns="199136" rIns="199136" bIns="199136" numCol="1" spcCol="1270" anchor="ctr" anchorCtr="0">
            <a:noAutofit/>
          </a:bodyPr>
          <a:lstStyle/>
          <a:p>
            <a:pPr defTabSz="1244600">
              <a:lnSpc>
                <a:spcPct val="90000"/>
              </a:lnSpc>
              <a:spcBef>
                <a:spcPct val="0"/>
              </a:spcBef>
              <a:spcAft>
                <a:spcPct val="35000"/>
              </a:spcAft>
            </a:pPr>
            <a:r>
              <a:rPr lang="zh-CN" altLang="en-US" sz="3600" b="1" dirty="0"/>
              <a:t>教学</a:t>
            </a:r>
            <a:endParaRPr lang="en-US" altLang="zh-CN" sz="3600" b="1" dirty="0"/>
          </a:p>
          <a:p>
            <a:pPr defTabSz="1244600">
              <a:lnSpc>
                <a:spcPct val="90000"/>
              </a:lnSpc>
              <a:spcBef>
                <a:spcPct val="0"/>
              </a:spcBef>
              <a:spcAft>
                <a:spcPct val="35000"/>
              </a:spcAft>
            </a:pPr>
            <a:r>
              <a:rPr lang="zh-CN" altLang="en-US" sz="3600" b="1" dirty="0"/>
              <a:t>视频</a:t>
            </a:r>
          </a:p>
        </p:txBody>
      </p:sp>
      <p:sp>
        <p:nvSpPr>
          <p:cNvPr id="8" name="任意多边形 7"/>
          <p:cNvSpPr/>
          <p:nvPr/>
        </p:nvSpPr>
        <p:spPr>
          <a:xfrm>
            <a:off x="3844577" y="3935819"/>
            <a:ext cx="2121800" cy="1415241"/>
          </a:xfrm>
          <a:custGeom>
            <a:avLst/>
            <a:gdLst>
              <a:gd name="connsiteX0" fmla="*/ 0 w 2121800"/>
              <a:gd name="connsiteY0" fmla="*/ 0 h 1415241"/>
              <a:gd name="connsiteX1" fmla="*/ 2121800 w 2121800"/>
              <a:gd name="connsiteY1" fmla="*/ 0 h 1415241"/>
              <a:gd name="connsiteX2" fmla="*/ 2121800 w 2121800"/>
              <a:gd name="connsiteY2" fmla="*/ 1415241 h 1415241"/>
              <a:gd name="connsiteX3" fmla="*/ 0 w 2121800"/>
              <a:gd name="connsiteY3" fmla="*/ 1415241 h 1415241"/>
              <a:gd name="connsiteX4" fmla="*/ 0 w 2121800"/>
              <a:gd name="connsiteY4" fmla="*/ 0 h 1415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800" h="1415241">
                <a:moveTo>
                  <a:pt x="0" y="0"/>
                </a:moveTo>
                <a:lnTo>
                  <a:pt x="2121800" y="0"/>
                </a:lnTo>
                <a:lnTo>
                  <a:pt x="2121800" y="1415241"/>
                </a:lnTo>
                <a:lnTo>
                  <a:pt x="0" y="1415241"/>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39488" tIns="199136" rIns="199136" bIns="199136" numCol="1" spcCol="1270" anchor="ctr" anchorCtr="0">
            <a:noAutofit/>
          </a:bodyPr>
          <a:lstStyle/>
          <a:p>
            <a:pPr defTabSz="1244600">
              <a:lnSpc>
                <a:spcPct val="90000"/>
              </a:lnSpc>
              <a:spcBef>
                <a:spcPct val="0"/>
              </a:spcBef>
              <a:spcAft>
                <a:spcPct val="35000"/>
              </a:spcAft>
            </a:pPr>
            <a:r>
              <a:rPr lang="zh-CN" altLang="en-US" sz="3600" b="1" dirty="0"/>
              <a:t>课前</a:t>
            </a:r>
            <a:endParaRPr lang="en-US" altLang="zh-CN" sz="3600" b="1" dirty="0"/>
          </a:p>
          <a:p>
            <a:pPr defTabSz="1244600">
              <a:lnSpc>
                <a:spcPct val="90000"/>
              </a:lnSpc>
              <a:spcBef>
                <a:spcPct val="0"/>
              </a:spcBef>
              <a:spcAft>
                <a:spcPct val="35000"/>
              </a:spcAft>
            </a:pPr>
            <a:r>
              <a:rPr lang="zh-CN" altLang="en-US" sz="3600" b="1" dirty="0"/>
              <a:t>练习</a:t>
            </a:r>
          </a:p>
        </p:txBody>
      </p:sp>
      <p:sp>
        <p:nvSpPr>
          <p:cNvPr id="9" name="任意多边形 8"/>
          <p:cNvSpPr/>
          <p:nvPr/>
        </p:nvSpPr>
        <p:spPr>
          <a:xfrm>
            <a:off x="2712951" y="1954765"/>
            <a:ext cx="1414533" cy="1414533"/>
          </a:xfrm>
          <a:custGeom>
            <a:avLst/>
            <a:gdLst>
              <a:gd name="connsiteX0" fmla="*/ 0 w 1414533"/>
              <a:gd name="connsiteY0" fmla="*/ 707267 h 1414533"/>
              <a:gd name="connsiteX1" fmla="*/ 707267 w 1414533"/>
              <a:gd name="connsiteY1" fmla="*/ 0 h 1414533"/>
              <a:gd name="connsiteX2" fmla="*/ 1414534 w 1414533"/>
              <a:gd name="connsiteY2" fmla="*/ 707267 h 1414533"/>
              <a:gd name="connsiteX3" fmla="*/ 707267 w 1414533"/>
              <a:gd name="connsiteY3" fmla="*/ 1414534 h 1414533"/>
              <a:gd name="connsiteX4" fmla="*/ 0 w 1414533"/>
              <a:gd name="connsiteY4" fmla="*/ 707267 h 1414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533" h="1414533">
                <a:moveTo>
                  <a:pt x="0" y="707267"/>
                </a:moveTo>
                <a:cubicBezTo>
                  <a:pt x="0" y="316654"/>
                  <a:pt x="316654" y="0"/>
                  <a:pt x="707267" y="0"/>
                </a:cubicBezTo>
                <a:cubicBezTo>
                  <a:pt x="1097880" y="0"/>
                  <a:pt x="1414534" y="316654"/>
                  <a:pt x="1414534" y="707267"/>
                </a:cubicBezTo>
                <a:cubicBezTo>
                  <a:pt x="1414534" y="1097880"/>
                  <a:pt x="1097880" y="1414534"/>
                  <a:pt x="707267" y="1414534"/>
                </a:cubicBezTo>
                <a:cubicBezTo>
                  <a:pt x="316654" y="1414534"/>
                  <a:pt x="0" y="1097880"/>
                  <a:pt x="0" y="707267"/>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7154" tIns="207154" rIns="207154" bIns="207154" numCol="1" spcCol="1270" anchor="ctr" anchorCtr="0">
            <a:noAutofit/>
          </a:bodyPr>
          <a:lstStyle/>
          <a:p>
            <a:pPr algn="ctr" defTabSz="1733550">
              <a:lnSpc>
                <a:spcPct val="90000"/>
              </a:lnSpc>
              <a:spcBef>
                <a:spcPct val="0"/>
              </a:spcBef>
              <a:spcAft>
                <a:spcPct val="35000"/>
              </a:spcAft>
            </a:pPr>
            <a:r>
              <a:rPr lang="zh-CN" altLang="en-US" sz="3900" b="1" dirty="0"/>
              <a:t>课前</a:t>
            </a:r>
          </a:p>
        </p:txBody>
      </p:sp>
      <p:sp>
        <p:nvSpPr>
          <p:cNvPr id="13" name="线形标注 2 12"/>
          <p:cNvSpPr/>
          <p:nvPr/>
        </p:nvSpPr>
        <p:spPr>
          <a:xfrm>
            <a:off x="6575962" y="1525280"/>
            <a:ext cx="3573174" cy="1990596"/>
          </a:xfrm>
          <a:prstGeom prst="borderCallout2">
            <a:avLst>
              <a:gd name="adj1" fmla="val 18750"/>
              <a:gd name="adj2" fmla="val -626"/>
              <a:gd name="adj3" fmla="val 18750"/>
              <a:gd name="adj4" fmla="val -10094"/>
              <a:gd name="adj5" fmla="val 50317"/>
              <a:gd name="adj6" fmla="val -17812"/>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indent="-285750">
              <a:buFont typeface="Wingdings" pitchFamily="2" charset="2"/>
              <a:buChar char="ü"/>
            </a:pPr>
            <a:r>
              <a:rPr lang="zh-CN" altLang="en-US" sz="2800" dirty="0"/>
              <a:t>确定目标及内容</a:t>
            </a:r>
            <a:endParaRPr lang="en-US" altLang="zh-CN" sz="2800" dirty="0"/>
          </a:p>
          <a:p>
            <a:pPr marL="0" lvl="1" indent="-285750">
              <a:buFont typeface="Wingdings" pitchFamily="2" charset="2"/>
              <a:buChar char="ü"/>
            </a:pPr>
            <a:r>
              <a:rPr lang="zh-CN" altLang="en-US" sz="2800" dirty="0">
                <a:solidFill>
                  <a:schemeClr val="tx1"/>
                </a:solidFill>
              </a:rPr>
              <a:t>组织</a:t>
            </a:r>
            <a:r>
              <a:rPr lang="zh-CN" altLang="zh-CN" sz="2800" dirty="0">
                <a:solidFill>
                  <a:schemeClr val="tx1"/>
                </a:solidFill>
              </a:rPr>
              <a:t>和创建视频</a:t>
            </a:r>
            <a:endParaRPr lang="en-US" altLang="zh-CN" sz="2800" dirty="0">
              <a:solidFill>
                <a:schemeClr val="tx1"/>
              </a:solidFill>
            </a:endParaRPr>
          </a:p>
          <a:p>
            <a:pPr marL="0" lvl="1" indent="-285750">
              <a:buFont typeface="Wingdings" pitchFamily="2" charset="2"/>
              <a:buChar char="ü"/>
            </a:pPr>
            <a:r>
              <a:rPr lang="zh-CN" altLang="zh-CN" sz="2800" dirty="0">
                <a:solidFill>
                  <a:schemeClr val="tx1"/>
                </a:solidFill>
              </a:rPr>
              <a:t>制作过程中应考虑</a:t>
            </a:r>
            <a:r>
              <a:rPr lang="zh-CN" altLang="en-US" sz="2800" dirty="0">
                <a:solidFill>
                  <a:schemeClr val="tx1"/>
                </a:solidFill>
              </a:rPr>
              <a:t>学习者差异</a:t>
            </a:r>
            <a:endParaRPr lang="zh-CN" altLang="en-US" sz="2800" dirty="0"/>
          </a:p>
        </p:txBody>
      </p:sp>
      <p:sp>
        <p:nvSpPr>
          <p:cNvPr id="14" name="线形标注 2 13"/>
          <p:cNvSpPr/>
          <p:nvPr/>
        </p:nvSpPr>
        <p:spPr>
          <a:xfrm>
            <a:off x="6575962" y="3933056"/>
            <a:ext cx="3573174" cy="1990596"/>
          </a:xfrm>
          <a:prstGeom prst="borderCallout2">
            <a:avLst>
              <a:gd name="adj1" fmla="val 18750"/>
              <a:gd name="adj2" fmla="val -626"/>
              <a:gd name="adj3" fmla="val 18750"/>
              <a:gd name="adj4" fmla="val -10094"/>
              <a:gd name="adj5" fmla="val 50317"/>
              <a:gd name="adj6" fmla="val -17812"/>
            </a:avLst>
          </a:prstGeom>
        </p:spPr>
        <p:style>
          <a:lnRef idx="1">
            <a:schemeClr val="accent5"/>
          </a:lnRef>
          <a:fillRef idx="2">
            <a:schemeClr val="accent5"/>
          </a:fillRef>
          <a:effectRef idx="1">
            <a:schemeClr val="accent5"/>
          </a:effectRef>
          <a:fontRef idx="minor">
            <a:schemeClr val="dk1"/>
          </a:fontRef>
        </p:style>
        <p:txBody>
          <a:bodyPr rtlCol="0" anchor="ctr"/>
          <a:lstStyle/>
          <a:p>
            <a:pPr marL="0" lvl="1" indent="-285750">
              <a:buFont typeface="Wingdings" pitchFamily="2" charset="2"/>
              <a:buChar char="ü"/>
            </a:pPr>
            <a:r>
              <a:rPr lang="zh-CN" altLang="en-US" sz="2800" dirty="0"/>
              <a:t>视频的收获和疑问</a:t>
            </a:r>
            <a:endParaRPr lang="en-US" altLang="zh-CN" sz="2800" dirty="0"/>
          </a:p>
          <a:p>
            <a:pPr marL="0" lvl="1" indent="-285750">
              <a:buFont typeface="Wingdings" pitchFamily="2" charset="2"/>
              <a:buChar char="ü"/>
            </a:pPr>
            <a:r>
              <a:rPr lang="zh-CN" altLang="en-US" sz="2800" dirty="0"/>
              <a:t>巩固、针对性练习</a:t>
            </a:r>
            <a:endParaRPr lang="en-US" altLang="zh-CN" sz="2800" dirty="0"/>
          </a:p>
          <a:p>
            <a:pPr marL="0" lvl="1" indent="-285750">
              <a:buFont typeface="Wingdings" pitchFamily="2" charset="2"/>
              <a:buChar char="ü"/>
            </a:pPr>
            <a:r>
              <a:rPr lang="zh-CN" altLang="en-US" sz="2800" dirty="0"/>
              <a:t>合理的难度和数量</a:t>
            </a:r>
            <a:endParaRPr lang="en-US" altLang="zh-CN" sz="2800" dirty="0"/>
          </a:p>
          <a:p>
            <a:pPr marL="0" lvl="1" indent="-285750">
              <a:buFont typeface="Wingdings" pitchFamily="2" charset="2"/>
              <a:buChar char="ü"/>
            </a:pPr>
            <a:r>
              <a:rPr lang="zh-CN" altLang="en-US" sz="2800" dirty="0"/>
              <a:t>网络交流的支持</a:t>
            </a:r>
            <a:endParaRPr lang="en-US" altLang="zh-CN" sz="2800" dirty="0"/>
          </a:p>
        </p:txBody>
      </p:sp>
    </p:spTree>
    <p:extLst>
      <p:ext uri="{BB962C8B-B14F-4D97-AF65-F5344CB8AC3E}">
        <p14:creationId xmlns:p14="http://schemas.microsoft.com/office/powerpoint/2010/main" val="42838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2495600" y="260648"/>
            <a:ext cx="7653536"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a:ln w="17780" cmpd="sng">
                  <a:solidFill>
                    <a:srgbClr val="FFFFFF"/>
                  </a:solidFill>
                  <a:prstDash val="solid"/>
                  <a:miter lim="800000"/>
                </a:ln>
                <a:latin typeface="黑体" pitchFamily="49" charset="-122"/>
                <a:ea typeface="黑体" pitchFamily="49" charset="-122"/>
                <a:cs typeface="+mn-cs"/>
              </a:rPr>
              <a:t>学习元支持</a:t>
            </a:r>
          </a:p>
        </p:txBody>
      </p:sp>
      <p:sp>
        <p:nvSpPr>
          <p:cNvPr id="5" name="矩形 4"/>
          <p:cNvSpPr/>
          <p:nvPr/>
        </p:nvSpPr>
        <p:spPr>
          <a:xfrm>
            <a:off x="1919536" y="1412777"/>
            <a:ext cx="9649072" cy="1384995"/>
          </a:xfrm>
          <a:prstGeom prst="rect">
            <a:avLst/>
          </a:prstGeom>
        </p:spPr>
        <p:txBody>
          <a:bodyPr wrap="square">
            <a:spAutoFit/>
          </a:bodyPr>
          <a:lstStyle/>
          <a:p>
            <a:pPr marL="342900" indent="-342900">
              <a:lnSpc>
                <a:spcPct val="150000"/>
              </a:lnSpc>
              <a:buFont typeface="Wingdings" pitchFamily="2" charset="2"/>
              <a:buChar char="ü"/>
            </a:pPr>
            <a:r>
              <a:rPr lang="zh-CN" altLang="en-US" sz="2800" dirty="0">
                <a:latin typeface="黑体" pitchFamily="49" charset="-122"/>
                <a:ea typeface="黑体" pitchFamily="49" charset="-122"/>
              </a:rPr>
              <a:t>一般课前学习以学习指导单为依托开展，通过建立学习元，学生可进行学习活动，完成学习任务。</a:t>
            </a:r>
            <a:endParaRPr lang="en-US" altLang="zh-CN" sz="2800" dirty="0">
              <a:latin typeface="黑体" pitchFamily="49" charset="-122"/>
              <a:ea typeface="黑体" pitchFamily="49" charset="-122"/>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935" y="2996952"/>
            <a:ext cx="5076825" cy="3219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矩形 9"/>
          <p:cNvSpPr/>
          <p:nvPr/>
        </p:nvSpPr>
        <p:spPr>
          <a:xfrm>
            <a:off x="4943873" y="6309321"/>
            <a:ext cx="2304257" cy="461665"/>
          </a:xfrm>
          <a:prstGeom prst="rect">
            <a:avLst/>
          </a:prstGeom>
        </p:spPr>
        <p:txBody>
          <a:bodyPr wrap="square">
            <a:spAutoFit/>
          </a:bodyPr>
          <a:lstStyle/>
          <a:p>
            <a:r>
              <a:rPr lang="zh-CN" altLang="en-US" sz="2400" b="1" dirty="0"/>
              <a:t>插入教学视频</a:t>
            </a:r>
          </a:p>
        </p:txBody>
      </p:sp>
    </p:spTree>
    <p:extLst>
      <p:ext uri="{BB962C8B-B14F-4D97-AF65-F5344CB8AC3E}">
        <p14:creationId xmlns:p14="http://schemas.microsoft.com/office/powerpoint/2010/main" val="25177671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528" y="1457094"/>
            <a:ext cx="7368004" cy="3219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9897" y="2800119"/>
            <a:ext cx="5095875" cy="3752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6" name="直接箭头连接符 5"/>
          <p:cNvCxnSpPr/>
          <p:nvPr/>
        </p:nvCxnSpPr>
        <p:spPr>
          <a:xfrm>
            <a:off x="3359696" y="2957372"/>
            <a:ext cx="1800200" cy="6156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23593" y="5085185"/>
            <a:ext cx="2304257" cy="461665"/>
          </a:xfrm>
          <a:prstGeom prst="rect">
            <a:avLst/>
          </a:prstGeom>
        </p:spPr>
        <p:txBody>
          <a:bodyPr wrap="square">
            <a:spAutoFit/>
          </a:bodyPr>
          <a:lstStyle/>
          <a:p>
            <a:r>
              <a:rPr lang="zh-CN" altLang="en-US" sz="2400" b="1" dirty="0"/>
              <a:t>插入测试题</a:t>
            </a:r>
          </a:p>
        </p:txBody>
      </p:sp>
      <p:sp>
        <p:nvSpPr>
          <p:cNvPr id="9" name="圆角矩形 8"/>
          <p:cNvSpPr/>
          <p:nvPr/>
        </p:nvSpPr>
        <p:spPr>
          <a:xfrm>
            <a:off x="1863440" y="2594827"/>
            <a:ext cx="1496257" cy="7250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488302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5520" y="1124745"/>
            <a:ext cx="6153150" cy="4181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5" name="直接箭头连接符 4"/>
          <p:cNvCxnSpPr/>
          <p:nvPr/>
        </p:nvCxnSpPr>
        <p:spPr>
          <a:xfrm>
            <a:off x="3113652" y="5053120"/>
            <a:ext cx="1542189" cy="53612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3517" y="2732089"/>
            <a:ext cx="5557799" cy="4066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圆角矩形 6"/>
          <p:cNvSpPr/>
          <p:nvPr/>
        </p:nvSpPr>
        <p:spPr>
          <a:xfrm>
            <a:off x="1775521" y="4581129"/>
            <a:ext cx="1338131" cy="7250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207569" y="5847656"/>
            <a:ext cx="2304257" cy="461665"/>
          </a:xfrm>
          <a:prstGeom prst="rect">
            <a:avLst/>
          </a:prstGeom>
        </p:spPr>
        <p:txBody>
          <a:bodyPr wrap="square">
            <a:spAutoFit/>
          </a:bodyPr>
          <a:lstStyle/>
          <a:p>
            <a:r>
              <a:rPr lang="zh-CN" altLang="en-US" sz="2400" b="1" dirty="0"/>
              <a:t>插入讨论区</a:t>
            </a:r>
          </a:p>
        </p:txBody>
      </p:sp>
    </p:spTree>
    <p:extLst>
      <p:ext uri="{BB962C8B-B14F-4D97-AF65-F5344CB8AC3E}">
        <p14:creationId xmlns:p14="http://schemas.microsoft.com/office/powerpoint/2010/main" val="31760646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561" y="692697"/>
            <a:ext cx="6391275" cy="3305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圆角矩形 4"/>
          <p:cNvSpPr/>
          <p:nvPr/>
        </p:nvSpPr>
        <p:spPr>
          <a:xfrm>
            <a:off x="2279577" y="3296423"/>
            <a:ext cx="1338131" cy="7250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a:off x="3359470" y="4005410"/>
            <a:ext cx="792315" cy="71973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2995" y="3753453"/>
            <a:ext cx="6354390"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2" name="矩形 11"/>
          <p:cNvSpPr/>
          <p:nvPr/>
        </p:nvSpPr>
        <p:spPr>
          <a:xfrm>
            <a:off x="2106802" y="5192012"/>
            <a:ext cx="2304257" cy="461665"/>
          </a:xfrm>
          <a:prstGeom prst="rect">
            <a:avLst/>
          </a:prstGeom>
        </p:spPr>
        <p:txBody>
          <a:bodyPr wrap="square">
            <a:spAutoFit/>
          </a:bodyPr>
          <a:lstStyle/>
          <a:p>
            <a:r>
              <a:rPr lang="zh-CN" altLang="en-US" sz="2400" b="1" dirty="0"/>
              <a:t>插入作业</a:t>
            </a:r>
          </a:p>
        </p:txBody>
      </p:sp>
    </p:spTree>
    <p:extLst>
      <p:ext uri="{BB962C8B-B14F-4D97-AF65-F5344CB8AC3E}">
        <p14:creationId xmlns:p14="http://schemas.microsoft.com/office/powerpoint/2010/main" val="3294841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2279576" y="258903"/>
            <a:ext cx="7653536"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a:ln w="17780" cmpd="sng">
                  <a:solidFill>
                    <a:srgbClr val="FFFFFF"/>
                  </a:solidFill>
                  <a:prstDash val="solid"/>
                  <a:miter lim="800000"/>
                </a:ln>
                <a:latin typeface="黑体" pitchFamily="49" charset="-122"/>
                <a:ea typeface="黑体" pitchFamily="49" charset="-122"/>
                <a:cs typeface="+mn-cs"/>
              </a:rPr>
              <a:t>如何实施</a:t>
            </a:r>
          </a:p>
        </p:txBody>
      </p:sp>
      <p:sp>
        <p:nvSpPr>
          <p:cNvPr id="7" name="任意多边形 6"/>
          <p:cNvSpPr/>
          <p:nvPr/>
        </p:nvSpPr>
        <p:spPr>
          <a:xfrm>
            <a:off x="3844577" y="2520578"/>
            <a:ext cx="2121800" cy="1415241"/>
          </a:xfrm>
          <a:custGeom>
            <a:avLst/>
            <a:gdLst>
              <a:gd name="connsiteX0" fmla="*/ 0 w 2121800"/>
              <a:gd name="connsiteY0" fmla="*/ 0 h 1415241"/>
              <a:gd name="connsiteX1" fmla="*/ 2121800 w 2121800"/>
              <a:gd name="connsiteY1" fmla="*/ 0 h 1415241"/>
              <a:gd name="connsiteX2" fmla="*/ 2121800 w 2121800"/>
              <a:gd name="connsiteY2" fmla="*/ 1415241 h 1415241"/>
              <a:gd name="connsiteX3" fmla="*/ 0 w 2121800"/>
              <a:gd name="connsiteY3" fmla="*/ 1415241 h 1415241"/>
              <a:gd name="connsiteX4" fmla="*/ 0 w 2121800"/>
              <a:gd name="connsiteY4" fmla="*/ 0 h 1415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800" h="1415241">
                <a:moveTo>
                  <a:pt x="0" y="0"/>
                </a:moveTo>
                <a:lnTo>
                  <a:pt x="2121800" y="0"/>
                </a:lnTo>
                <a:lnTo>
                  <a:pt x="2121800" y="1415241"/>
                </a:lnTo>
                <a:lnTo>
                  <a:pt x="0" y="1415241"/>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39488" tIns="199136" rIns="199136" bIns="199136" numCol="1" spcCol="1270" anchor="ctr" anchorCtr="0">
            <a:noAutofit/>
          </a:bodyPr>
          <a:lstStyle/>
          <a:p>
            <a:pPr defTabSz="1244600">
              <a:lnSpc>
                <a:spcPct val="90000"/>
              </a:lnSpc>
              <a:spcBef>
                <a:spcPct val="0"/>
              </a:spcBef>
              <a:spcAft>
                <a:spcPct val="35000"/>
              </a:spcAft>
            </a:pPr>
            <a:r>
              <a:rPr lang="zh-CN" altLang="en-US" sz="3600" b="1" dirty="0"/>
              <a:t>教学</a:t>
            </a:r>
            <a:endParaRPr lang="en-US" altLang="zh-CN" sz="3600" b="1" dirty="0"/>
          </a:p>
          <a:p>
            <a:pPr defTabSz="1244600">
              <a:lnSpc>
                <a:spcPct val="90000"/>
              </a:lnSpc>
              <a:spcBef>
                <a:spcPct val="0"/>
              </a:spcBef>
              <a:spcAft>
                <a:spcPct val="35000"/>
              </a:spcAft>
            </a:pPr>
            <a:r>
              <a:rPr lang="zh-CN" altLang="en-US" sz="3600" b="1" dirty="0"/>
              <a:t>视频</a:t>
            </a:r>
          </a:p>
        </p:txBody>
      </p:sp>
      <p:sp>
        <p:nvSpPr>
          <p:cNvPr id="8" name="任意多边形 7"/>
          <p:cNvSpPr/>
          <p:nvPr/>
        </p:nvSpPr>
        <p:spPr>
          <a:xfrm>
            <a:off x="3844577" y="3935819"/>
            <a:ext cx="2121800" cy="1415241"/>
          </a:xfrm>
          <a:custGeom>
            <a:avLst/>
            <a:gdLst>
              <a:gd name="connsiteX0" fmla="*/ 0 w 2121800"/>
              <a:gd name="connsiteY0" fmla="*/ 0 h 1415241"/>
              <a:gd name="connsiteX1" fmla="*/ 2121800 w 2121800"/>
              <a:gd name="connsiteY1" fmla="*/ 0 h 1415241"/>
              <a:gd name="connsiteX2" fmla="*/ 2121800 w 2121800"/>
              <a:gd name="connsiteY2" fmla="*/ 1415241 h 1415241"/>
              <a:gd name="connsiteX3" fmla="*/ 0 w 2121800"/>
              <a:gd name="connsiteY3" fmla="*/ 1415241 h 1415241"/>
              <a:gd name="connsiteX4" fmla="*/ 0 w 2121800"/>
              <a:gd name="connsiteY4" fmla="*/ 0 h 1415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800" h="1415241">
                <a:moveTo>
                  <a:pt x="0" y="0"/>
                </a:moveTo>
                <a:lnTo>
                  <a:pt x="2121800" y="0"/>
                </a:lnTo>
                <a:lnTo>
                  <a:pt x="2121800" y="1415241"/>
                </a:lnTo>
                <a:lnTo>
                  <a:pt x="0" y="1415241"/>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39488" tIns="199136" rIns="199136" bIns="199136" numCol="1" spcCol="1270" anchor="ctr" anchorCtr="0">
            <a:noAutofit/>
          </a:bodyPr>
          <a:lstStyle/>
          <a:p>
            <a:pPr defTabSz="1244600">
              <a:lnSpc>
                <a:spcPct val="90000"/>
              </a:lnSpc>
              <a:spcBef>
                <a:spcPct val="0"/>
              </a:spcBef>
              <a:spcAft>
                <a:spcPct val="35000"/>
              </a:spcAft>
            </a:pPr>
            <a:r>
              <a:rPr lang="zh-CN" altLang="en-US" sz="3600" b="1" dirty="0"/>
              <a:t>课前</a:t>
            </a:r>
            <a:endParaRPr lang="en-US" altLang="zh-CN" sz="3600" b="1" dirty="0"/>
          </a:p>
          <a:p>
            <a:pPr defTabSz="1244600">
              <a:lnSpc>
                <a:spcPct val="90000"/>
              </a:lnSpc>
              <a:spcBef>
                <a:spcPct val="0"/>
              </a:spcBef>
              <a:spcAft>
                <a:spcPct val="35000"/>
              </a:spcAft>
            </a:pPr>
            <a:r>
              <a:rPr lang="zh-CN" altLang="en-US" sz="3600" b="1" dirty="0"/>
              <a:t>练习</a:t>
            </a:r>
          </a:p>
        </p:txBody>
      </p:sp>
      <p:sp>
        <p:nvSpPr>
          <p:cNvPr id="9" name="任意多边形 8"/>
          <p:cNvSpPr/>
          <p:nvPr/>
        </p:nvSpPr>
        <p:spPr>
          <a:xfrm>
            <a:off x="2712951" y="1954765"/>
            <a:ext cx="1414533" cy="1414533"/>
          </a:xfrm>
          <a:custGeom>
            <a:avLst/>
            <a:gdLst>
              <a:gd name="connsiteX0" fmla="*/ 0 w 1414533"/>
              <a:gd name="connsiteY0" fmla="*/ 707267 h 1414533"/>
              <a:gd name="connsiteX1" fmla="*/ 707267 w 1414533"/>
              <a:gd name="connsiteY1" fmla="*/ 0 h 1414533"/>
              <a:gd name="connsiteX2" fmla="*/ 1414534 w 1414533"/>
              <a:gd name="connsiteY2" fmla="*/ 707267 h 1414533"/>
              <a:gd name="connsiteX3" fmla="*/ 707267 w 1414533"/>
              <a:gd name="connsiteY3" fmla="*/ 1414534 h 1414533"/>
              <a:gd name="connsiteX4" fmla="*/ 0 w 1414533"/>
              <a:gd name="connsiteY4" fmla="*/ 707267 h 1414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533" h="1414533">
                <a:moveTo>
                  <a:pt x="0" y="707267"/>
                </a:moveTo>
                <a:cubicBezTo>
                  <a:pt x="0" y="316654"/>
                  <a:pt x="316654" y="0"/>
                  <a:pt x="707267" y="0"/>
                </a:cubicBezTo>
                <a:cubicBezTo>
                  <a:pt x="1097880" y="0"/>
                  <a:pt x="1414534" y="316654"/>
                  <a:pt x="1414534" y="707267"/>
                </a:cubicBezTo>
                <a:cubicBezTo>
                  <a:pt x="1414534" y="1097880"/>
                  <a:pt x="1097880" y="1414534"/>
                  <a:pt x="707267" y="1414534"/>
                </a:cubicBezTo>
                <a:cubicBezTo>
                  <a:pt x="316654" y="1414534"/>
                  <a:pt x="0" y="1097880"/>
                  <a:pt x="0" y="707267"/>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7154" tIns="207154" rIns="207154" bIns="207154" numCol="1" spcCol="1270" anchor="ctr" anchorCtr="0">
            <a:noAutofit/>
          </a:bodyPr>
          <a:lstStyle/>
          <a:p>
            <a:pPr algn="ctr" defTabSz="1733550">
              <a:lnSpc>
                <a:spcPct val="90000"/>
              </a:lnSpc>
              <a:spcBef>
                <a:spcPct val="0"/>
              </a:spcBef>
              <a:spcAft>
                <a:spcPct val="35000"/>
              </a:spcAft>
            </a:pPr>
            <a:r>
              <a:rPr lang="zh-CN" altLang="en-US" sz="3900" dirty="0"/>
              <a:t>课前</a:t>
            </a:r>
          </a:p>
        </p:txBody>
      </p:sp>
      <p:sp>
        <p:nvSpPr>
          <p:cNvPr id="18" name="任意多边形 17"/>
          <p:cNvSpPr/>
          <p:nvPr/>
        </p:nvSpPr>
        <p:spPr>
          <a:xfrm>
            <a:off x="7315559" y="2492856"/>
            <a:ext cx="2091500" cy="1463173"/>
          </a:xfrm>
          <a:custGeom>
            <a:avLst/>
            <a:gdLst>
              <a:gd name="connsiteX0" fmla="*/ 0 w 2091500"/>
              <a:gd name="connsiteY0" fmla="*/ 0 h 1395031"/>
              <a:gd name="connsiteX1" fmla="*/ 2091500 w 2091500"/>
              <a:gd name="connsiteY1" fmla="*/ 0 h 1395031"/>
              <a:gd name="connsiteX2" fmla="*/ 2091500 w 2091500"/>
              <a:gd name="connsiteY2" fmla="*/ 1395031 h 1395031"/>
              <a:gd name="connsiteX3" fmla="*/ 0 w 2091500"/>
              <a:gd name="connsiteY3" fmla="*/ 1395031 h 1395031"/>
              <a:gd name="connsiteX4" fmla="*/ 0 w 2091500"/>
              <a:gd name="connsiteY4" fmla="*/ 0 h 139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500" h="1395031">
                <a:moveTo>
                  <a:pt x="0" y="0"/>
                </a:moveTo>
                <a:lnTo>
                  <a:pt x="2091500" y="0"/>
                </a:lnTo>
                <a:lnTo>
                  <a:pt x="2091500" y="1395031"/>
                </a:lnTo>
                <a:lnTo>
                  <a:pt x="0" y="1395031"/>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34640" tIns="334264" rIns="334264" bIns="334264" numCol="1" spcCol="1270" anchor="ctr" anchorCtr="0">
            <a:noAutofit/>
          </a:bodyPr>
          <a:lstStyle/>
          <a:p>
            <a:pPr defTabSz="2089150">
              <a:lnSpc>
                <a:spcPct val="90000"/>
              </a:lnSpc>
              <a:spcBef>
                <a:spcPct val="0"/>
              </a:spcBef>
              <a:spcAft>
                <a:spcPct val="35000"/>
              </a:spcAft>
            </a:pPr>
            <a:r>
              <a:rPr lang="zh-CN" altLang="en-US" sz="3600" b="1" dirty="0"/>
              <a:t>自主</a:t>
            </a:r>
            <a:endParaRPr lang="en-US" altLang="zh-CN" sz="3600" b="1" dirty="0"/>
          </a:p>
          <a:p>
            <a:pPr defTabSz="2089150">
              <a:lnSpc>
                <a:spcPct val="90000"/>
              </a:lnSpc>
              <a:spcBef>
                <a:spcPct val="0"/>
              </a:spcBef>
              <a:spcAft>
                <a:spcPct val="35000"/>
              </a:spcAft>
            </a:pPr>
            <a:r>
              <a:rPr lang="zh-CN" altLang="en-US" sz="3600" b="1" dirty="0"/>
              <a:t>探究</a:t>
            </a:r>
          </a:p>
        </p:txBody>
      </p:sp>
      <p:sp>
        <p:nvSpPr>
          <p:cNvPr id="19" name="任意多边形 18"/>
          <p:cNvSpPr/>
          <p:nvPr/>
        </p:nvSpPr>
        <p:spPr>
          <a:xfrm>
            <a:off x="7315559" y="3887887"/>
            <a:ext cx="2091500" cy="1463173"/>
          </a:xfrm>
          <a:custGeom>
            <a:avLst/>
            <a:gdLst>
              <a:gd name="connsiteX0" fmla="*/ 0 w 2091500"/>
              <a:gd name="connsiteY0" fmla="*/ 0 h 1395031"/>
              <a:gd name="connsiteX1" fmla="*/ 2091500 w 2091500"/>
              <a:gd name="connsiteY1" fmla="*/ 0 h 1395031"/>
              <a:gd name="connsiteX2" fmla="*/ 2091500 w 2091500"/>
              <a:gd name="connsiteY2" fmla="*/ 1395031 h 1395031"/>
              <a:gd name="connsiteX3" fmla="*/ 0 w 2091500"/>
              <a:gd name="connsiteY3" fmla="*/ 1395031 h 1395031"/>
              <a:gd name="connsiteX4" fmla="*/ 0 w 2091500"/>
              <a:gd name="connsiteY4" fmla="*/ 0 h 139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500" h="1395031">
                <a:moveTo>
                  <a:pt x="0" y="0"/>
                </a:moveTo>
                <a:lnTo>
                  <a:pt x="2091500" y="0"/>
                </a:lnTo>
                <a:lnTo>
                  <a:pt x="2091500" y="1395031"/>
                </a:lnTo>
                <a:lnTo>
                  <a:pt x="0" y="1395031"/>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34640" tIns="334264" rIns="334264" bIns="334264" numCol="1" spcCol="1270" anchor="ctr" anchorCtr="0">
            <a:noAutofit/>
          </a:bodyPr>
          <a:lstStyle/>
          <a:p>
            <a:pPr defTabSz="2089150">
              <a:lnSpc>
                <a:spcPct val="90000"/>
              </a:lnSpc>
              <a:spcBef>
                <a:spcPct val="0"/>
              </a:spcBef>
              <a:spcAft>
                <a:spcPct val="35000"/>
              </a:spcAft>
            </a:pPr>
            <a:r>
              <a:rPr lang="zh-CN" altLang="en-US" sz="3600" b="1" dirty="0"/>
              <a:t>小组</a:t>
            </a:r>
            <a:endParaRPr lang="en-US" altLang="zh-CN" sz="3600" b="1" dirty="0"/>
          </a:p>
          <a:p>
            <a:pPr defTabSz="2089150">
              <a:lnSpc>
                <a:spcPct val="90000"/>
              </a:lnSpc>
              <a:spcBef>
                <a:spcPct val="0"/>
              </a:spcBef>
              <a:spcAft>
                <a:spcPct val="35000"/>
              </a:spcAft>
            </a:pPr>
            <a:r>
              <a:rPr lang="zh-CN" altLang="en-US" sz="3600" b="1" dirty="0"/>
              <a:t>合作</a:t>
            </a:r>
          </a:p>
        </p:txBody>
      </p:sp>
      <p:sp>
        <p:nvSpPr>
          <p:cNvPr id="20" name="任意多边形 19"/>
          <p:cNvSpPr/>
          <p:nvPr/>
        </p:nvSpPr>
        <p:spPr>
          <a:xfrm>
            <a:off x="6200093" y="1935123"/>
            <a:ext cx="1434175" cy="1434175"/>
          </a:xfrm>
          <a:custGeom>
            <a:avLst/>
            <a:gdLst>
              <a:gd name="connsiteX0" fmla="*/ 0 w 1394333"/>
              <a:gd name="connsiteY0" fmla="*/ 697167 h 1394333"/>
              <a:gd name="connsiteX1" fmla="*/ 697167 w 1394333"/>
              <a:gd name="connsiteY1" fmla="*/ 0 h 1394333"/>
              <a:gd name="connsiteX2" fmla="*/ 1394334 w 1394333"/>
              <a:gd name="connsiteY2" fmla="*/ 697167 h 1394333"/>
              <a:gd name="connsiteX3" fmla="*/ 697167 w 1394333"/>
              <a:gd name="connsiteY3" fmla="*/ 1394334 h 1394333"/>
              <a:gd name="connsiteX4" fmla="*/ 0 w 1394333"/>
              <a:gd name="connsiteY4" fmla="*/ 697167 h 139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333" h="1394333">
                <a:moveTo>
                  <a:pt x="0" y="697167"/>
                </a:moveTo>
                <a:cubicBezTo>
                  <a:pt x="0" y="312132"/>
                  <a:pt x="312132" y="0"/>
                  <a:pt x="697167" y="0"/>
                </a:cubicBezTo>
                <a:cubicBezTo>
                  <a:pt x="1082202" y="0"/>
                  <a:pt x="1394334" y="312132"/>
                  <a:pt x="1394334" y="697167"/>
                </a:cubicBezTo>
                <a:cubicBezTo>
                  <a:pt x="1394334" y="1082202"/>
                  <a:pt x="1082202" y="1394334"/>
                  <a:pt x="697167" y="1394334"/>
                </a:cubicBezTo>
                <a:cubicBezTo>
                  <a:pt x="312132" y="1394334"/>
                  <a:pt x="0" y="1082202"/>
                  <a:pt x="0" y="697167"/>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04195" tIns="204195" rIns="204195" bIns="204195" numCol="1" spcCol="1270" anchor="ctr" anchorCtr="0">
            <a:noAutofit/>
          </a:bodyPr>
          <a:lstStyle/>
          <a:p>
            <a:pPr algn="ctr" defTabSz="1466850">
              <a:lnSpc>
                <a:spcPct val="90000"/>
              </a:lnSpc>
              <a:spcBef>
                <a:spcPct val="0"/>
              </a:spcBef>
              <a:spcAft>
                <a:spcPct val="35000"/>
              </a:spcAft>
            </a:pPr>
            <a:r>
              <a:rPr lang="zh-CN" altLang="en-US" sz="4000" dirty="0"/>
              <a:t>课中</a:t>
            </a:r>
          </a:p>
        </p:txBody>
      </p:sp>
    </p:spTree>
    <p:extLst>
      <p:ext uri="{BB962C8B-B14F-4D97-AF65-F5344CB8AC3E}">
        <p14:creationId xmlns:p14="http://schemas.microsoft.com/office/powerpoint/2010/main" val="18982648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5277356" y="1486760"/>
            <a:ext cx="1513961" cy="984074"/>
          </a:xfrm>
          <a:custGeom>
            <a:avLst/>
            <a:gdLst>
              <a:gd name="connsiteX0" fmla="*/ 0 w 1513961"/>
              <a:gd name="connsiteY0" fmla="*/ 164016 h 984074"/>
              <a:gd name="connsiteX1" fmla="*/ 164016 w 1513961"/>
              <a:gd name="connsiteY1" fmla="*/ 0 h 984074"/>
              <a:gd name="connsiteX2" fmla="*/ 1349945 w 1513961"/>
              <a:gd name="connsiteY2" fmla="*/ 0 h 984074"/>
              <a:gd name="connsiteX3" fmla="*/ 1513961 w 1513961"/>
              <a:gd name="connsiteY3" fmla="*/ 164016 h 984074"/>
              <a:gd name="connsiteX4" fmla="*/ 1513961 w 1513961"/>
              <a:gd name="connsiteY4" fmla="*/ 820058 h 984074"/>
              <a:gd name="connsiteX5" fmla="*/ 1349945 w 1513961"/>
              <a:gd name="connsiteY5" fmla="*/ 984074 h 984074"/>
              <a:gd name="connsiteX6" fmla="*/ 164016 w 1513961"/>
              <a:gd name="connsiteY6" fmla="*/ 984074 h 984074"/>
              <a:gd name="connsiteX7" fmla="*/ 0 w 1513961"/>
              <a:gd name="connsiteY7" fmla="*/ 820058 h 984074"/>
              <a:gd name="connsiteX8" fmla="*/ 0 w 1513961"/>
              <a:gd name="connsiteY8" fmla="*/ 164016 h 98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961" h="984074">
                <a:moveTo>
                  <a:pt x="0" y="164016"/>
                </a:moveTo>
                <a:cubicBezTo>
                  <a:pt x="0" y="73432"/>
                  <a:pt x="73432" y="0"/>
                  <a:pt x="164016" y="0"/>
                </a:cubicBezTo>
                <a:lnTo>
                  <a:pt x="1349945" y="0"/>
                </a:lnTo>
                <a:cubicBezTo>
                  <a:pt x="1440529" y="0"/>
                  <a:pt x="1513961" y="73432"/>
                  <a:pt x="1513961" y="164016"/>
                </a:cubicBezTo>
                <a:lnTo>
                  <a:pt x="1513961" y="820058"/>
                </a:lnTo>
                <a:cubicBezTo>
                  <a:pt x="1513961" y="910642"/>
                  <a:pt x="1440529" y="984074"/>
                  <a:pt x="1349945" y="984074"/>
                </a:cubicBezTo>
                <a:lnTo>
                  <a:pt x="164016" y="984074"/>
                </a:lnTo>
                <a:cubicBezTo>
                  <a:pt x="73432" y="984074"/>
                  <a:pt x="0" y="910642"/>
                  <a:pt x="0" y="820058"/>
                </a:cubicBezTo>
                <a:lnTo>
                  <a:pt x="0" y="16401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69959" tIns="169959" rIns="169959" bIns="169959" numCol="1" spcCol="1270" anchor="ctr" anchorCtr="0">
            <a:noAutofit/>
          </a:bodyPr>
          <a:lstStyle/>
          <a:p>
            <a:pPr algn="ctr" defTabSz="1422400">
              <a:lnSpc>
                <a:spcPct val="90000"/>
              </a:lnSpc>
              <a:spcBef>
                <a:spcPct val="0"/>
              </a:spcBef>
              <a:spcAft>
                <a:spcPct val="35000"/>
              </a:spcAft>
            </a:pPr>
            <a:r>
              <a:rPr lang="zh-CN" altLang="en-US" sz="3200" b="1" dirty="0"/>
              <a:t>确定问题</a:t>
            </a:r>
          </a:p>
        </p:txBody>
      </p:sp>
      <p:sp>
        <p:nvSpPr>
          <p:cNvPr id="22" name="线形标注 1 21"/>
          <p:cNvSpPr/>
          <p:nvPr/>
        </p:nvSpPr>
        <p:spPr>
          <a:xfrm>
            <a:off x="6600056" y="2852936"/>
            <a:ext cx="2952328" cy="1944216"/>
          </a:xfrm>
          <a:prstGeom prst="borderCallout1">
            <a:avLst>
              <a:gd name="adj1" fmla="val 21288"/>
              <a:gd name="adj2" fmla="val -2198"/>
              <a:gd name="adj3" fmla="val -13308"/>
              <a:gd name="adj4" fmla="val -13478"/>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pitchFamily="2" charset="2"/>
              <a:buChar char="ü"/>
            </a:pPr>
            <a:endParaRPr lang="en-US" altLang="zh-CN" sz="2000" b="1" dirty="0"/>
          </a:p>
          <a:p>
            <a:pPr marL="285750" indent="-285750">
              <a:buFont typeface="Wingdings" pitchFamily="2" charset="2"/>
              <a:buChar char="ü"/>
            </a:pPr>
            <a:r>
              <a:rPr lang="zh-CN" altLang="en-US" sz="2000" b="1" dirty="0"/>
              <a:t>教师根据课程内容和学生自学情况提问</a:t>
            </a:r>
            <a:endParaRPr lang="en-US" altLang="zh-CN" sz="2000" b="1" dirty="0"/>
          </a:p>
          <a:p>
            <a:pPr marL="285750" indent="-285750">
              <a:buFont typeface="Wingdings" pitchFamily="2" charset="2"/>
              <a:buChar char="ü"/>
            </a:pPr>
            <a:r>
              <a:rPr lang="zh-CN" altLang="en-US" sz="2000" b="1" dirty="0"/>
              <a:t>学生分组，并根据教师问题分工</a:t>
            </a:r>
            <a:endParaRPr lang="en-US" altLang="zh-CN" sz="2000" b="1" dirty="0"/>
          </a:p>
          <a:p>
            <a:pPr marL="285750" indent="-285750">
              <a:buFont typeface="Wingdings" pitchFamily="2" charset="2"/>
              <a:buChar char="ü"/>
            </a:pPr>
            <a:r>
              <a:rPr lang="zh-CN" altLang="en-US" sz="2000" b="1" dirty="0"/>
              <a:t>技术工具与信息资源</a:t>
            </a:r>
            <a:endParaRPr lang="en-US" altLang="zh-CN" sz="2000" b="1" dirty="0"/>
          </a:p>
          <a:p>
            <a:pPr marL="285750" indent="-285750">
              <a:buFont typeface="Wingdings" pitchFamily="2" charset="2"/>
              <a:buChar char="ü"/>
            </a:pPr>
            <a:r>
              <a:rPr lang="zh-CN" altLang="en-US" sz="2000" b="1" dirty="0"/>
              <a:t>个性化学习环境</a:t>
            </a:r>
            <a:endParaRPr lang="en-US" altLang="zh-CN" sz="2000" b="1" dirty="0"/>
          </a:p>
          <a:p>
            <a:pPr marL="285750" indent="-285750">
              <a:buFont typeface="Wingdings" pitchFamily="2" charset="2"/>
              <a:buChar char="ü"/>
            </a:pPr>
            <a:endParaRPr lang="zh-CN" altLang="en-US" sz="2000" b="1" dirty="0"/>
          </a:p>
        </p:txBody>
      </p:sp>
    </p:spTree>
    <p:extLst>
      <p:ext uri="{BB962C8B-B14F-4D97-AF65-F5344CB8AC3E}">
        <p14:creationId xmlns:p14="http://schemas.microsoft.com/office/powerpoint/2010/main" val="231881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5277356" y="1486760"/>
            <a:ext cx="1513961" cy="984074"/>
          </a:xfrm>
          <a:custGeom>
            <a:avLst/>
            <a:gdLst>
              <a:gd name="connsiteX0" fmla="*/ 0 w 1513961"/>
              <a:gd name="connsiteY0" fmla="*/ 164016 h 984074"/>
              <a:gd name="connsiteX1" fmla="*/ 164016 w 1513961"/>
              <a:gd name="connsiteY1" fmla="*/ 0 h 984074"/>
              <a:gd name="connsiteX2" fmla="*/ 1349945 w 1513961"/>
              <a:gd name="connsiteY2" fmla="*/ 0 h 984074"/>
              <a:gd name="connsiteX3" fmla="*/ 1513961 w 1513961"/>
              <a:gd name="connsiteY3" fmla="*/ 164016 h 984074"/>
              <a:gd name="connsiteX4" fmla="*/ 1513961 w 1513961"/>
              <a:gd name="connsiteY4" fmla="*/ 820058 h 984074"/>
              <a:gd name="connsiteX5" fmla="*/ 1349945 w 1513961"/>
              <a:gd name="connsiteY5" fmla="*/ 984074 h 984074"/>
              <a:gd name="connsiteX6" fmla="*/ 164016 w 1513961"/>
              <a:gd name="connsiteY6" fmla="*/ 984074 h 984074"/>
              <a:gd name="connsiteX7" fmla="*/ 0 w 1513961"/>
              <a:gd name="connsiteY7" fmla="*/ 820058 h 984074"/>
              <a:gd name="connsiteX8" fmla="*/ 0 w 1513961"/>
              <a:gd name="connsiteY8" fmla="*/ 164016 h 98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961" h="984074">
                <a:moveTo>
                  <a:pt x="0" y="164016"/>
                </a:moveTo>
                <a:cubicBezTo>
                  <a:pt x="0" y="73432"/>
                  <a:pt x="73432" y="0"/>
                  <a:pt x="164016" y="0"/>
                </a:cubicBezTo>
                <a:lnTo>
                  <a:pt x="1349945" y="0"/>
                </a:lnTo>
                <a:cubicBezTo>
                  <a:pt x="1440529" y="0"/>
                  <a:pt x="1513961" y="73432"/>
                  <a:pt x="1513961" y="164016"/>
                </a:cubicBezTo>
                <a:lnTo>
                  <a:pt x="1513961" y="820058"/>
                </a:lnTo>
                <a:cubicBezTo>
                  <a:pt x="1513961" y="910642"/>
                  <a:pt x="1440529" y="984074"/>
                  <a:pt x="1349945" y="984074"/>
                </a:cubicBezTo>
                <a:lnTo>
                  <a:pt x="164016" y="984074"/>
                </a:lnTo>
                <a:cubicBezTo>
                  <a:pt x="73432" y="984074"/>
                  <a:pt x="0" y="910642"/>
                  <a:pt x="0" y="820058"/>
                </a:cubicBezTo>
                <a:lnTo>
                  <a:pt x="0" y="16401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69959" tIns="169959" rIns="169959" bIns="169959" numCol="1" spcCol="1270" anchor="ctr" anchorCtr="0">
            <a:noAutofit/>
          </a:bodyPr>
          <a:lstStyle/>
          <a:p>
            <a:pPr algn="ctr" defTabSz="1422400">
              <a:lnSpc>
                <a:spcPct val="90000"/>
              </a:lnSpc>
              <a:spcBef>
                <a:spcPct val="0"/>
              </a:spcBef>
              <a:spcAft>
                <a:spcPct val="35000"/>
              </a:spcAft>
            </a:pPr>
            <a:r>
              <a:rPr lang="zh-CN" altLang="en-US" sz="3200" b="1" dirty="0"/>
              <a:t>确定问题</a:t>
            </a:r>
          </a:p>
        </p:txBody>
      </p:sp>
      <p:sp>
        <p:nvSpPr>
          <p:cNvPr id="6" name="任意多边形 5"/>
          <p:cNvSpPr/>
          <p:nvPr/>
        </p:nvSpPr>
        <p:spPr>
          <a:xfrm>
            <a:off x="4068914" y="1978799"/>
            <a:ext cx="3930845" cy="3930845"/>
          </a:xfrm>
          <a:custGeom>
            <a:avLst/>
            <a:gdLst/>
            <a:ahLst/>
            <a:cxnLst/>
            <a:rect l="0" t="0" r="0" b="0"/>
            <a:pathLst>
              <a:path>
                <a:moveTo>
                  <a:pt x="2925063" y="250203"/>
                </a:moveTo>
                <a:arcTo wR="1965422" hR="1965422" stAng="17953584" swAng="1211303"/>
              </a:path>
            </a:pathLst>
          </a:custGeom>
          <a:noFill/>
          <a:ln>
            <a:tailEnd type="arrow"/>
          </a:ln>
          <a:scene3d>
            <a:camera prst="orthographicFront"/>
            <a:lightRig rig="flat" dir="t"/>
          </a:scene3d>
          <a:sp3d z="-40000" prstMaterial="matte"/>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7" name="任意多边形 6"/>
          <p:cNvSpPr/>
          <p:nvPr/>
        </p:nvSpPr>
        <p:spPr>
          <a:xfrm>
            <a:off x="7146584" y="2844834"/>
            <a:ext cx="1513961" cy="984074"/>
          </a:xfrm>
          <a:custGeom>
            <a:avLst/>
            <a:gdLst>
              <a:gd name="connsiteX0" fmla="*/ 0 w 1513961"/>
              <a:gd name="connsiteY0" fmla="*/ 164016 h 984074"/>
              <a:gd name="connsiteX1" fmla="*/ 164016 w 1513961"/>
              <a:gd name="connsiteY1" fmla="*/ 0 h 984074"/>
              <a:gd name="connsiteX2" fmla="*/ 1349945 w 1513961"/>
              <a:gd name="connsiteY2" fmla="*/ 0 h 984074"/>
              <a:gd name="connsiteX3" fmla="*/ 1513961 w 1513961"/>
              <a:gd name="connsiteY3" fmla="*/ 164016 h 984074"/>
              <a:gd name="connsiteX4" fmla="*/ 1513961 w 1513961"/>
              <a:gd name="connsiteY4" fmla="*/ 820058 h 984074"/>
              <a:gd name="connsiteX5" fmla="*/ 1349945 w 1513961"/>
              <a:gd name="connsiteY5" fmla="*/ 984074 h 984074"/>
              <a:gd name="connsiteX6" fmla="*/ 164016 w 1513961"/>
              <a:gd name="connsiteY6" fmla="*/ 984074 h 984074"/>
              <a:gd name="connsiteX7" fmla="*/ 0 w 1513961"/>
              <a:gd name="connsiteY7" fmla="*/ 820058 h 984074"/>
              <a:gd name="connsiteX8" fmla="*/ 0 w 1513961"/>
              <a:gd name="connsiteY8" fmla="*/ 164016 h 98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961" h="984074">
                <a:moveTo>
                  <a:pt x="0" y="164016"/>
                </a:moveTo>
                <a:cubicBezTo>
                  <a:pt x="0" y="73432"/>
                  <a:pt x="73432" y="0"/>
                  <a:pt x="164016" y="0"/>
                </a:cubicBezTo>
                <a:lnTo>
                  <a:pt x="1349945" y="0"/>
                </a:lnTo>
                <a:cubicBezTo>
                  <a:pt x="1440529" y="0"/>
                  <a:pt x="1513961" y="73432"/>
                  <a:pt x="1513961" y="164016"/>
                </a:cubicBezTo>
                <a:lnTo>
                  <a:pt x="1513961" y="820058"/>
                </a:lnTo>
                <a:cubicBezTo>
                  <a:pt x="1513961" y="910642"/>
                  <a:pt x="1440529" y="984074"/>
                  <a:pt x="1349945" y="984074"/>
                </a:cubicBezTo>
                <a:lnTo>
                  <a:pt x="164016" y="984074"/>
                </a:lnTo>
                <a:cubicBezTo>
                  <a:pt x="73432" y="984074"/>
                  <a:pt x="0" y="910642"/>
                  <a:pt x="0" y="820058"/>
                </a:cubicBezTo>
                <a:lnTo>
                  <a:pt x="0" y="16401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69959" tIns="169959" rIns="169959" bIns="169959" numCol="1" spcCol="1270" anchor="ctr" anchorCtr="0">
            <a:noAutofit/>
          </a:bodyPr>
          <a:lstStyle/>
          <a:p>
            <a:pPr algn="ctr" defTabSz="1422400">
              <a:lnSpc>
                <a:spcPct val="90000"/>
              </a:lnSpc>
              <a:spcBef>
                <a:spcPct val="0"/>
              </a:spcBef>
              <a:spcAft>
                <a:spcPct val="35000"/>
              </a:spcAft>
            </a:pPr>
            <a:r>
              <a:rPr lang="zh-CN" altLang="en-US" sz="3200" b="1" dirty="0"/>
              <a:t>独立探索</a:t>
            </a:r>
          </a:p>
        </p:txBody>
      </p:sp>
      <p:sp>
        <p:nvSpPr>
          <p:cNvPr id="16" name="线形标注 1 15"/>
          <p:cNvSpPr/>
          <p:nvPr/>
        </p:nvSpPr>
        <p:spPr>
          <a:xfrm>
            <a:off x="7032104" y="4293096"/>
            <a:ext cx="3376116" cy="1008112"/>
          </a:xfrm>
          <a:prstGeom prst="borderCallout1">
            <a:avLst>
              <a:gd name="adj1" fmla="val -1108"/>
              <a:gd name="adj2" fmla="val 26872"/>
              <a:gd name="adj3" fmla="val -42488"/>
              <a:gd name="adj4" fmla="val 22472"/>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pitchFamily="2" charset="2"/>
              <a:buChar char="ü"/>
            </a:pPr>
            <a:r>
              <a:rPr lang="zh-CN" altLang="en-US" sz="2000" b="1" dirty="0"/>
              <a:t>尊重学生的独立性</a:t>
            </a:r>
            <a:endParaRPr lang="en-US" altLang="zh-CN" sz="2000" b="1" dirty="0"/>
          </a:p>
          <a:p>
            <a:pPr marL="285750" indent="-285750">
              <a:buFont typeface="Wingdings" pitchFamily="2" charset="2"/>
              <a:buChar char="ü"/>
            </a:pPr>
            <a:r>
              <a:rPr lang="zh-CN" altLang="en-US" sz="2000" b="1" dirty="0"/>
              <a:t>培养学生的独立学习能力</a:t>
            </a:r>
          </a:p>
        </p:txBody>
      </p:sp>
    </p:spTree>
    <p:extLst>
      <p:ext uri="{BB962C8B-B14F-4D97-AF65-F5344CB8AC3E}">
        <p14:creationId xmlns:p14="http://schemas.microsoft.com/office/powerpoint/2010/main" val="129289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5277356" y="1486760"/>
            <a:ext cx="1513961" cy="984074"/>
          </a:xfrm>
          <a:custGeom>
            <a:avLst/>
            <a:gdLst>
              <a:gd name="connsiteX0" fmla="*/ 0 w 1513961"/>
              <a:gd name="connsiteY0" fmla="*/ 164016 h 984074"/>
              <a:gd name="connsiteX1" fmla="*/ 164016 w 1513961"/>
              <a:gd name="connsiteY1" fmla="*/ 0 h 984074"/>
              <a:gd name="connsiteX2" fmla="*/ 1349945 w 1513961"/>
              <a:gd name="connsiteY2" fmla="*/ 0 h 984074"/>
              <a:gd name="connsiteX3" fmla="*/ 1513961 w 1513961"/>
              <a:gd name="connsiteY3" fmla="*/ 164016 h 984074"/>
              <a:gd name="connsiteX4" fmla="*/ 1513961 w 1513961"/>
              <a:gd name="connsiteY4" fmla="*/ 820058 h 984074"/>
              <a:gd name="connsiteX5" fmla="*/ 1349945 w 1513961"/>
              <a:gd name="connsiteY5" fmla="*/ 984074 h 984074"/>
              <a:gd name="connsiteX6" fmla="*/ 164016 w 1513961"/>
              <a:gd name="connsiteY6" fmla="*/ 984074 h 984074"/>
              <a:gd name="connsiteX7" fmla="*/ 0 w 1513961"/>
              <a:gd name="connsiteY7" fmla="*/ 820058 h 984074"/>
              <a:gd name="connsiteX8" fmla="*/ 0 w 1513961"/>
              <a:gd name="connsiteY8" fmla="*/ 164016 h 98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961" h="984074">
                <a:moveTo>
                  <a:pt x="0" y="164016"/>
                </a:moveTo>
                <a:cubicBezTo>
                  <a:pt x="0" y="73432"/>
                  <a:pt x="73432" y="0"/>
                  <a:pt x="164016" y="0"/>
                </a:cubicBezTo>
                <a:lnTo>
                  <a:pt x="1349945" y="0"/>
                </a:lnTo>
                <a:cubicBezTo>
                  <a:pt x="1440529" y="0"/>
                  <a:pt x="1513961" y="73432"/>
                  <a:pt x="1513961" y="164016"/>
                </a:cubicBezTo>
                <a:lnTo>
                  <a:pt x="1513961" y="820058"/>
                </a:lnTo>
                <a:cubicBezTo>
                  <a:pt x="1513961" y="910642"/>
                  <a:pt x="1440529" y="984074"/>
                  <a:pt x="1349945" y="984074"/>
                </a:cubicBezTo>
                <a:lnTo>
                  <a:pt x="164016" y="984074"/>
                </a:lnTo>
                <a:cubicBezTo>
                  <a:pt x="73432" y="984074"/>
                  <a:pt x="0" y="910642"/>
                  <a:pt x="0" y="820058"/>
                </a:cubicBezTo>
                <a:lnTo>
                  <a:pt x="0" y="16401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69959" tIns="169959" rIns="169959" bIns="169959" numCol="1" spcCol="1270" anchor="ctr" anchorCtr="0">
            <a:noAutofit/>
          </a:bodyPr>
          <a:lstStyle/>
          <a:p>
            <a:pPr algn="ctr" defTabSz="1422400">
              <a:lnSpc>
                <a:spcPct val="90000"/>
              </a:lnSpc>
              <a:spcBef>
                <a:spcPct val="0"/>
              </a:spcBef>
              <a:spcAft>
                <a:spcPct val="35000"/>
              </a:spcAft>
            </a:pPr>
            <a:r>
              <a:rPr lang="zh-CN" altLang="en-US" sz="3200" b="1" dirty="0"/>
              <a:t>确定问题</a:t>
            </a:r>
          </a:p>
        </p:txBody>
      </p:sp>
      <p:sp>
        <p:nvSpPr>
          <p:cNvPr id="6" name="任意多边形 5"/>
          <p:cNvSpPr/>
          <p:nvPr/>
        </p:nvSpPr>
        <p:spPr>
          <a:xfrm>
            <a:off x="4068914" y="1978799"/>
            <a:ext cx="3930845" cy="3930845"/>
          </a:xfrm>
          <a:custGeom>
            <a:avLst/>
            <a:gdLst/>
            <a:ahLst/>
            <a:cxnLst/>
            <a:rect l="0" t="0" r="0" b="0"/>
            <a:pathLst>
              <a:path>
                <a:moveTo>
                  <a:pt x="2925063" y="250203"/>
                </a:moveTo>
                <a:arcTo wR="1965422" hR="1965422" stAng="17953584" swAng="1211303"/>
              </a:path>
            </a:pathLst>
          </a:custGeom>
          <a:noFill/>
          <a:ln>
            <a:tailEnd type="arrow"/>
          </a:ln>
          <a:scene3d>
            <a:camera prst="orthographicFront"/>
            <a:lightRig rig="flat" dir="t"/>
          </a:scene3d>
          <a:sp3d z="-40000" prstMaterial="matte"/>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7" name="任意多边形 6"/>
          <p:cNvSpPr/>
          <p:nvPr/>
        </p:nvSpPr>
        <p:spPr>
          <a:xfrm>
            <a:off x="7146584" y="2844834"/>
            <a:ext cx="1513961" cy="984074"/>
          </a:xfrm>
          <a:custGeom>
            <a:avLst/>
            <a:gdLst>
              <a:gd name="connsiteX0" fmla="*/ 0 w 1513961"/>
              <a:gd name="connsiteY0" fmla="*/ 164016 h 984074"/>
              <a:gd name="connsiteX1" fmla="*/ 164016 w 1513961"/>
              <a:gd name="connsiteY1" fmla="*/ 0 h 984074"/>
              <a:gd name="connsiteX2" fmla="*/ 1349945 w 1513961"/>
              <a:gd name="connsiteY2" fmla="*/ 0 h 984074"/>
              <a:gd name="connsiteX3" fmla="*/ 1513961 w 1513961"/>
              <a:gd name="connsiteY3" fmla="*/ 164016 h 984074"/>
              <a:gd name="connsiteX4" fmla="*/ 1513961 w 1513961"/>
              <a:gd name="connsiteY4" fmla="*/ 820058 h 984074"/>
              <a:gd name="connsiteX5" fmla="*/ 1349945 w 1513961"/>
              <a:gd name="connsiteY5" fmla="*/ 984074 h 984074"/>
              <a:gd name="connsiteX6" fmla="*/ 164016 w 1513961"/>
              <a:gd name="connsiteY6" fmla="*/ 984074 h 984074"/>
              <a:gd name="connsiteX7" fmla="*/ 0 w 1513961"/>
              <a:gd name="connsiteY7" fmla="*/ 820058 h 984074"/>
              <a:gd name="connsiteX8" fmla="*/ 0 w 1513961"/>
              <a:gd name="connsiteY8" fmla="*/ 164016 h 98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961" h="984074">
                <a:moveTo>
                  <a:pt x="0" y="164016"/>
                </a:moveTo>
                <a:cubicBezTo>
                  <a:pt x="0" y="73432"/>
                  <a:pt x="73432" y="0"/>
                  <a:pt x="164016" y="0"/>
                </a:cubicBezTo>
                <a:lnTo>
                  <a:pt x="1349945" y="0"/>
                </a:lnTo>
                <a:cubicBezTo>
                  <a:pt x="1440529" y="0"/>
                  <a:pt x="1513961" y="73432"/>
                  <a:pt x="1513961" y="164016"/>
                </a:cubicBezTo>
                <a:lnTo>
                  <a:pt x="1513961" y="820058"/>
                </a:lnTo>
                <a:cubicBezTo>
                  <a:pt x="1513961" y="910642"/>
                  <a:pt x="1440529" y="984074"/>
                  <a:pt x="1349945" y="984074"/>
                </a:cubicBezTo>
                <a:lnTo>
                  <a:pt x="164016" y="984074"/>
                </a:lnTo>
                <a:cubicBezTo>
                  <a:pt x="73432" y="984074"/>
                  <a:pt x="0" y="910642"/>
                  <a:pt x="0" y="820058"/>
                </a:cubicBezTo>
                <a:lnTo>
                  <a:pt x="0" y="16401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69959" tIns="169959" rIns="169959" bIns="169959" numCol="1" spcCol="1270" anchor="ctr" anchorCtr="0">
            <a:noAutofit/>
          </a:bodyPr>
          <a:lstStyle/>
          <a:p>
            <a:pPr algn="ctr" defTabSz="1422400">
              <a:lnSpc>
                <a:spcPct val="90000"/>
              </a:lnSpc>
              <a:spcBef>
                <a:spcPct val="0"/>
              </a:spcBef>
              <a:spcAft>
                <a:spcPct val="35000"/>
              </a:spcAft>
            </a:pPr>
            <a:r>
              <a:rPr lang="zh-CN" altLang="en-US" sz="3200" b="1" dirty="0"/>
              <a:t>独立探索</a:t>
            </a:r>
          </a:p>
        </p:txBody>
      </p:sp>
      <p:sp>
        <p:nvSpPr>
          <p:cNvPr id="8" name="任意多边形 7"/>
          <p:cNvSpPr/>
          <p:nvPr/>
        </p:nvSpPr>
        <p:spPr>
          <a:xfrm>
            <a:off x="4068914" y="1978799"/>
            <a:ext cx="3930845" cy="3930845"/>
          </a:xfrm>
          <a:custGeom>
            <a:avLst/>
            <a:gdLst/>
            <a:ahLst/>
            <a:cxnLst/>
            <a:rect l="0" t="0" r="0" b="0"/>
            <a:pathLst>
              <a:path>
                <a:moveTo>
                  <a:pt x="3926127" y="2101519"/>
                </a:moveTo>
                <a:arcTo wR="1965422" hR="1965422" stAng="21838240" swAng="1359544"/>
              </a:path>
            </a:pathLst>
          </a:custGeom>
          <a:noFill/>
          <a:ln>
            <a:tailEnd type="arrow"/>
          </a:ln>
          <a:scene3d>
            <a:camera prst="orthographicFront"/>
            <a:lightRig rig="flat" dir="t"/>
          </a:scene3d>
          <a:sp3d z="-40000" prstMaterial="matte"/>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9" name="任意多边形 8"/>
          <p:cNvSpPr/>
          <p:nvPr/>
        </p:nvSpPr>
        <p:spPr>
          <a:xfrm>
            <a:off x="6432602" y="5042244"/>
            <a:ext cx="1513961" cy="984074"/>
          </a:xfrm>
          <a:custGeom>
            <a:avLst/>
            <a:gdLst>
              <a:gd name="connsiteX0" fmla="*/ 0 w 1513961"/>
              <a:gd name="connsiteY0" fmla="*/ 164016 h 984074"/>
              <a:gd name="connsiteX1" fmla="*/ 164016 w 1513961"/>
              <a:gd name="connsiteY1" fmla="*/ 0 h 984074"/>
              <a:gd name="connsiteX2" fmla="*/ 1349945 w 1513961"/>
              <a:gd name="connsiteY2" fmla="*/ 0 h 984074"/>
              <a:gd name="connsiteX3" fmla="*/ 1513961 w 1513961"/>
              <a:gd name="connsiteY3" fmla="*/ 164016 h 984074"/>
              <a:gd name="connsiteX4" fmla="*/ 1513961 w 1513961"/>
              <a:gd name="connsiteY4" fmla="*/ 820058 h 984074"/>
              <a:gd name="connsiteX5" fmla="*/ 1349945 w 1513961"/>
              <a:gd name="connsiteY5" fmla="*/ 984074 h 984074"/>
              <a:gd name="connsiteX6" fmla="*/ 164016 w 1513961"/>
              <a:gd name="connsiteY6" fmla="*/ 984074 h 984074"/>
              <a:gd name="connsiteX7" fmla="*/ 0 w 1513961"/>
              <a:gd name="connsiteY7" fmla="*/ 820058 h 984074"/>
              <a:gd name="connsiteX8" fmla="*/ 0 w 1513961"/>
              <a:gd name="connsiteY8" fmla="*/ 164016 h 98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961" h="984074">
                <a:moveTo>
                  <a:pt x="0" y="164016"/>
                </a:moveTo>
                <a:cubicBezTo>
                  <a:pt x="0" y="73432"/>
                  <a:pt x="73432" y="0"/>
                  <a:pt x="164016" y="0"/>
                </a:cubicBezTo>
                <a:lnTo>
                  <a:pt x="1349945" y="0"/>
                </a:lnTo>
                <a:cubicBezTo>
                  <a:pt x="1440529" y="0"/>
                  <a:pt x="1513961" y="73432"/>
                  <a:pt x="1513961" y="164016"/>
                </a:cubicBezTo>
                <a:lnTo>
                  <a:pt x="1513961" y="820058"/>
                </a:lnTo>
                <a:cubicBezTo>
                  <a:pt x="1513961" y="910642"/>
                  <a:pt x="1440529" y="984074"/>
                  <a:pt x="1349945" y="984074"/>
                </a:cubicBezTo>
                <a:lnTo>
                  <a:pt x="164016" y="984074"/>
                </a:lnTo>
                <a:cubicBezTo>
                  <a:pt x="73432" y="984074"/>
                  <a:pt x="0" y="910642"/>
                  <a:pt x="0" y="820058"/>
                </a:cubicBezTo>
                <a:lnTo>
                  <a:pt x="0" y="16401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69959" tIns="169959" rIns="169959" bIns="169959" numCol="1" spcCol="1270" anchor="ctr" anchorCtr="0">
            <a:noAutofit/>
          </a:bodyPr>
          <a:lstStyle/>
          <a:p>
            <a:pPr algn="ctr" defTabSz="1422400">
              <a:lnSpc>
                <a:spcPct val="90000"/>
              </a:lnSpc>
              <a:spcBef>
                <a:spcPct val="0"/>
              </a:spcBef>
              <a:spcAft>
                <a:spcPct val="35000"/>
              </a:spcAft>
            </a:pPr>
            <a:r>
              <a:rPr lang="zh-CN" altLang="en-US" sz="3200" b="1" dirty="0"/>
              <a:t>协作学习</a:t>
            </a:r>
          </a:p>
        </p:txBody>
      </p:sp>
      <p:sp>
        <p:nvSpPr>
          <p:cNvPr id="15" name="线形标注 1 14"/>
          <p:cNvSpPr/>
          <p:nvPr/>
        </p:nvSpPr>
        <p:spPr>
          <a:xfrm>
            <a:off x="2834630" y="5085184"/>
            <a:ext cx="2973339" cy="1296144"/>
          </a:xfrm>
          <a:prstGeom prst="borderCallout1">
            <a:avLst>
              <a:gd name="adj1" fmla="val 52963"/>
              <a:gd name="adj2" fmla="val 101247"/>
              <a:gd name="adj3" fmla="val 20542"/>
              <a:gd name="adj4" fmla="val 120062"/>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pitchFamily="2" charset="2"/>
              <a:buChar char="ü"/>
            </a:pPr>
            <a:r>
              <a:rPr lang="zh-CN" altLang="en-US" sz="2000" b="1" dirty="0"/>
              <a:t>教师指导小组活动</a:t>
            </a:r>
            <a:endParaRPr lang="en-US" altLang="zh-CN" sz="2000" b="1" dirty="0"/>
          </a:p>
          <a:p>
            <a:pPr marL="285750" indent="-285750">
              <a:buFont typeface="Wingdings" pitchFamily="2" charset="2"/>
              <a:buChar char="ü"/>
            </a:pPr>
            <a:r>
              <a:rPr lang="zh-CN" altLang="en-US" sz="2000" b="1" dirty="0"/>
              <a:t>参与度高、同伴交流、同伴互助</a:t>
            </a:r>
            <a:endParaRPr lang="en-US" altLang="zh-CN" sz="2000" b="1" dirty="0"/>
          </a:p>
          <a:p>
            <a:pPr marL="285750" indent="-285750">
              <a:buFont typeface="Wingdings" pitchFamily="2" charset="2"/>
              <a:buChar char="ü"/>
            </a:pPr>
            <a:r>
              <a:rPr lang="zh-CN" altLang="en-US" sz="2000" b="1" dirty="0"/>
              <a:t>集思广益</a:t>
            </a:r>
          </a:p>
        </p:txBody>
      </p:sp>
    </p:spTree>
    <p:extLst>
      <p:ext uri="{BB962C8B-B14F-4D97-AF65-F5344CB8AC3E}">
        <p14:creationId xmlns:p14="http://schemas.microsoft.com/office/powerpoint/2010/main" val="145012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5277356" y="1486760"/>
            <a:ext cx="1513961" cy="984074"/>
          </a:xfrm>
          <a:custGeom>
            <a:avLst/>
            <a:gdLst>
              <a:gd name="connsiteX0" fmla="*/ 0 w 1513961"/>
              <a:gd name="connsiteY0" fmla="*/ 164016 h 984074"/>
              <a:gd name="connsiteX1" fmla="*/ 164016 w 1513961"/>
              <a:gd name="connsiteY1" fmla="*/ 0 h 984074"/>
              <a:gd name="connsiteX2" fmla="*/ 1349945 w 1513961"/>
              <a:gd name="connsiteY2" fmla="*/ 0 h 984074"/>
              <a:gd name="connsiteX3" fmla="*/ 1513961 w 1513961"/>
              <a:gd name="connsiteY3" fmla="*/ 164016 h 984074"/>
              <a:gd name="connsiteX4" fmla="*/ 1513961 w 1513961"/>
              <a:gd name="connsiteY4" fmla="*/ 820058 h 984074"/>
              <a:gd name="connsiteX5" fmla="*/ 1349945 w 1513961"/>
              <a:gd name="connsiteY5" fmla="*/ 984074 h 984074"/>
              <a:gd name="connsiteX6" fmla="*/ 164016 w 1513961"/>
              <a:gd name="connsiteY6" fmla="*/ 984074 h 984074"/>
              <a:gd name="connsiteX7" fmla="*/ 0 w 1513961"/>
              <a:gd name="connsiteY7" fmla="*/ 820058 h 984074"/>
              <a:gd name="connsiteX8" fmla="*/ 0 w 1513961"/>
              <a:gd name="connsiteY8" fmla="*/ 164016 h 98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961" h="984074">
                <a:moveTo>
                  <a:pt x="0" y="164016"/>
                </a:moveTo>
                <a:cubicBezTo>
                  <a:pt x="0" y="73432"/>
                  <a:pt x="73432" y="0"/>
                  <a:pt x="164016" y="0"/>
                </a:cubicBezTo>
                <a:lnTo>
                  <a:pt x="1349945" y="0"/>
                </a:lnTo>
                <a:cubicBezTo>
                  <a:pt x="1440529" y="0"/>
                  <a:pt x="1513961" y="73432"/>
                  <a:pt x="1513961" y="164016"/>
                </a:cubicBezTo>
                <a:lnTo>
                  <a:pt x="1513961" y="820058"/>
                </a:lnTo>
                <a:cubicBezTo>
                  <a:pt x="1513961" y="910642"/>
                  <a:pt x="1440529" y="984074"/>
                  <a:pt x="1349945" y="984074"/>
                </a:cubicBezTo>
                <a:lnTo>
                  <a:pt x="164016" y="984074"/>
                </a:lnTo>
                <a:cubicBezTo>
                  <a:pt x="73432" y="984074"/>
                  <a:pt x="0" y="910642"/>
                  <a:pt x="0" y="820058"/>
                </a:cubicBezTo>
                <a:lnTo>
                  <a:pt x="0" y="16401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69959" tIns="169959" rIns="169959" bIns="169959" numCol="1" spcCol="1270" anchor="ctr" anchorCtr="0">
            <a:noAutofit/>
          </a:bodyPr>
          <a:lstStyle/>
          <a:p>
            <a:pPr algn="ctr" defTabSz="1422400">
              <a:lnSpc>
                <a:spcPct val="90000"/>
              </a:lnSpc>
              <a:spcBef>
                <a:spcPct val="0"/>
              </a:spcBef>
              <a:spcAft>
                <a:spcPct val="35000"/>
              </a:spcAft>
            </a:pPr>
            <a:r>
              <a:rPr lang="zh-CN" altLang="en-US" sz="3200" b="1" dirty="0"/>
              <a:t>确定问题</a:t>
            </a:r>
          </a:p>
        </p:txBody>
      </p:sp>
      <p:sp>
        <p:nvSpPr>
          <p:cNvPr id="6" name="任意多边形 5"/>
          <p:cNvSpPr/>
          <p:nvPr/>
        </p:nvSpPr>
        <p:spPr>
          <a:xfrm>
            <a:off x="4068914" y="1978799"/>
            <a:ext cx="3930845" cy="3930845"/>
          </a:xfrm>
          <a:custGeom>
            <a:avLst/>
            <a:gdLst/>
            <a:ahLst/>
            <a:cxnLst/>
            <a:rect l="0" t="0" r="0" b="0"/>
            <a:pathLst>
              <a:path>
                <a:moveTo>
                  <a:pt x="2925063" y="250203"/>
                </a:moveTo>
                <a:arcTo wR="1965422" hR="1965422" stAng="17953584" swAng="1211303"/>
              </a:path>
            </a:pathLst>
          </a:custGeom>
          <a:noFill/>
          <a:ln>
            <a:tailEnd type="arrow"/>
          </a:ln>
          <a:scene3d>
            <a:camera prst="orthographicFront"/>
            <a:lightRig rig="flat" dir="t"/>
          </a:scene3d>
          <a:sp3d z="-40000" prstMaterial="matte"/>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7" name="任意多边形 6"/>
          <p:cNvSpPr/>
          <p:nvPr/>
        </p:nvSpPr>
        <p:spPr>
          <a:xfrm>
            <a:off x="7146584" y="2844834"/>
            <a:ext cx="1513961" cy="984074"/>
          </a:xfrm>
          <a:custGeom>
            <a:avLst/>
            <a:gdLst>
              <a:gd name="connsiteX0" fmla="*/ 0 w 1513961"/>
              <a:gd name="connsiteY0" fmla="*/ 164016 h 984074"/>
              <a:gd name="connsiteX1" fmla="*/ 164016 w 1513961"/>
              <a:gd name="connsiteY1" fmla="*/ 0 h 984074"/>
              <a:gd name="connsiteX2" fmla="*/ 1349945 w 1513961"/>
              <a:gd name="connsiteY2" fmla="*/ 0 h 984074"/>
              <a:gd name="connsiteX3" fmla="*/ 1513961 w 1513961"/>
              <a:gd name="connsiteY3" fmla="*/ 164016 h 984074"/>
              <a:gd name="connsiteX4" fmla="*/ 1513961 w 1513961"/>
              <a:gd name="connsiteY4" fmla="*/ 820058 h 984074"/>
              <a:gd name="connsiteX5" fmla="*/ 1349945 w 1513961"/>
              <a:gd name="connsiteY5" fmla="*/ 984074 h 984074"/>
              <a:gd name="connsiteX6" fmla="*/ 164016 w 1513961"/>
              <a:gd name="connsiteY6" fmla="*/ 984074 h 984074"/>
              <a:gd name="connsiteX7" fmla="*/ 0 w 1513961"/>
              <a:gd name="connsiteY7" fmla="*/ 820058 h 984074"/>
              <a:gd name="connsiteX8" fmla="*/ 0 w 1513961"/>
              <a:gd name="connsiteY8" fmla="*/ 164016 h 98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961" h="984074">
                <a:moveTo>
                  <a:pt x="0" y="164016"/>
                </a:moveTo>
                <a:cubicBezTo>
                  <a:pt x="0" y="73432"/>
                  <a:pt x="73432" y="0"/>
                  <a:pt x="164016" y="0"/>
                </a:cubicBezTo>
                <a:lnTo>
                  <a:pt x="1349945" y="0"/>
                </a:lnTo>
                <a:cubicBezTo>
                  <a:pt x="1440529" y="0"/>
                  <a:pt x="1513961" y="73432"/>
                  <a:pt x="1513961" y="164016"/>
                </a:cubicBezTo>
                <a:lnTo>
                  <a:pt x="1513961" y="820058"/>
                </a:lnTo>
                <a:cubicBezTo>
                  <a:pt x="1513961" y="910642"/>
                  <a:pt x="1440529" y="984074"/>
                  <a:pt x="1349945" y="984074"/>
                </a:cubicBezTo>
                <a:lnTo>
                  <a:pt x="164016" y="984074"/>
                </a:lnTo>
                <a:cubicBezTo>
                  <a:pt x="73432" y="984074"/>
                  <a:pt x="0" y="910642"/>
                  <a:pt x="0" y="820058"/>
                </a:cubicBezTo>
                <a:lnTo>
                  <a:pt x="0" y="16401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69959" tIns="169959" rIns="169959" bIns="169959" numCol="1" spcCol="1270" anchor="ctr" anchorCtr="0">
            <a:noAutofit/>
          </a:bodyPr>
          <a:lstStyle/>
          <a:p>
            <a:pPr algn="ctr" defTabSz="1422400">
              <a:lnSpc>
                <a:spcPct val="90000"/>
              </a:lnSpc>
              <a:spcBef>
                <a:spcPct val="0"/>
              </a:spcBef>
              <a:spcAft>
                <a:spcPct val="35000"/>
              </a:spcAft>
            </a:pPr>
            <a:r>
              <a:rPr lang="zh-CN" altLang="en-US" sz="3200" b="1" dirty="0"/>
              <a:t>独立探索</a:t>
            </a:r>
          </a:p>
        </p:txBody>
      </p:sp>
      <p:sp>
        <p:nvSpPr>
          <p:cNvPr id="8" name="任意多边形 7"/>
          <p:cNvSpPr/>
          <p:nvPr/>
        </p:nvSpPr>
        <p:spPr>
          <a:xfrm>
            <a:off x="4068914" y="1978799"/>
            <a:ext cx="3930845" cy="3930845"/>
          </a:xfrm>
          <a:custGeom>
            <a:avLst/>
            <a:gdLst/>
            <a:ahLst/>
            <a:cxnLst/>
            <a:rect l="0" t="0" r="0" b="0"/>
            <a:pathLst>
              <a:path>
                <a:moveTo>
                  <a:pt x="3926127" y="2101519"/>
                </a:moveTo>
                <a:arcTo wR="1965422" hR="1965422" stAng="21838240" swAng="1359544"/>
              </a:path>
            </a:pathLst>
          </a:custGeom>
          <a:noFill/>
          <a:ln>
            <a:tailEnd type="arrow"/>
          </a:ln>
          <a:scene3d>
            <a:camera prst="orthographicFront"/>
            <a:lightRig rig="flat" dir="t"/>
          </a:scene3d>
          <a:sp3d z="-40000" prstMaterial="matte"/>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9" name="任意多边形 8"/>
          <p:cNvSpPr/>
          <p:nvPr/>
        </p:nvSpPr>
        <p:spPr>
          <a:xfrm>
            <a:off x="6432602" y="5042244"/>
            <a:ext cx="1513961" cy="984074"/>
          </a:xfrm>
          <a:custGeom>
            <a:avLst/>
            <a:gdLst>
              <a:gd name="connsiteX0" fmla="*/ 0 w 1513961"/>
              <a:gd name="connsiteY0" fmla="*/ 164016 h 984074"/>
              <a:gd name="connsiteX1" fmla="*/ 164016 w 1513961"/>
              <a:gd name="connsiteY1" fmla="*/ 0 h 984074"/>
              <a:gd name="connsiteX2" fmla="*/ 1349945 w 1513961"/>
              <a:gd name="connsiteY2" fmla="*/ 0 h 984074"/>
              <a:gd name="connsiteX3" fmla="*/ 1513961 w 1513961"/>
              <a:gd name="connsiteY3" fmla="*/ 164016 h 984074"/>
              <a:gd name="connsiteX4" fmla="*/ 1513961 w 1513961"/>
              <a:gd name="connsiteY4" fmla="*/ 820058 h 984074"/>
              <a:gd name="connsiteX5" fmla="*/ 1349945 w 1513961"/>
              <a:gd name="connsiteY5" fmla="*/ 984074 h 984074"/>
              <a:gd name="connsiteX6" fmla="*/ 164016 w 1513961"/>
              <a:gd name="connsiteY6" fmla="*/ 984074 h 984074"/>
              <a:gd name="connsiteX7" fmla="*/ 0 w 1513961"/>
              <a:gd name="connsiteY7" fmla="*/ 820058 h 984074"/>
              <a:gd name="connsiteX8" fmla="*/ 0 w 1513961"/>
              <a:gd name="connsiteY8" fmla="*/ 164016 h 98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961" h="984074">
                <a:moveTo>
                  <a:pt x="0" y="164016"/>
                </a:moveTo>
                <a:cubicBezTo>
                  <a:pt x="0" y="73432"/>
                  <a:pt x="73432" y="0"/>
                  <a:pt x="164016" y="0"/>
                </a:cubicBezTo>
                <a:lnTo>
                  <a:pt x="1349945" y="0"/>
                </a:lnTo>
                <a:cubicBezTo>
                  <a:pt x="1440529" y="0"/>
                  <a:pt x="1513961" y="73432"/>
                  <a:pt x="1513961" y="164016"/>
                </a:cubicBezTo>
                <a:lnTo>
                  <a:pt x="1513961" y="820058"/>
                </a:lnTo>
                <a:cubicBezTo>
                  <a:pt x="1513961" y="910642"/>
                  <a:pt x="1440529" y="984074"/>
                  <a:pt x="1349945" y="984074"/>
                </a:cubicBezTo>
                <a:lnTo>
                  <a:pt x="164016" y="984074"/>
                </a:lnTo>
                <a:cubicBezTo>
                  <a:pt x="73432" y="984074"/>
                  <a:pt x="0" y="910642"/>
                  <a:pt x="0" y="820058"/>
                </a:cubicBezTo>
                <a:lnTo>
                  <a:pt x="0" y="16401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69959" tIns="169959" rIns="169959" bIns="169959" numCol="1" spcCol="1270" anchor="ctr" anchorCtr="0">
            <a:noAutofit/>
          </a:bodyPr>
          <a:lstStyle/>
          <a:p>
            <a:pPr algn="ctr" defTabSz="1422400">
              <a:lnSpc>
                <a:spcPct val="90000"/>
              </a:lnSpc>
              <a:spcBef>
                <a:spcPct val="0"/>
              </a:spcBef>
              <a:spcAft>
                <a:spcPct val="35000"/>
              </a:spcAft>
            </a:pPr>
            <a:r>
              <a:rPr lang="zh-CN" altLang="en-US" sz="3200" b="1" dirty="0"/>
              <a:t>协作学习</a:t>
            </a:r>
          </a:p>
        </p:txBody>
      </p:sp>
      <p:sp>
        <p:nvSpPr>
          <p:cNvPr id="10" name="任意多边形 9"/>
          <p:cNvSpPr/>
          <p:nvPr/>
        </p:nvSpPr>
        <p:spPr>
          <a:xfrm>
            <a:off x="4068914" y="1978799"/>
            <a:ext cx="3930845" cy="3930845"/>
          </a:xfrm>
          <a:custGeom>
            <a:avLst/>
            <a:gdLst/>
            <a:ahLst/>
            <a:cxnLst/>
            <a:rect l="0" t="0" r="0" b="0"/>
            <a:pathLst>
              <a:path>
                <a:moveTo>
                  <a:pt x="2206550" y="3915998"/>
                </a:moveTo>
                <a:arcTo wR="1965422" hR="1965422" stAng="4977175" swAng="845650"/>
              </a:path>
            </a:pathLst>
          </a:custGeom>
          <a:noFill/>
          <a:ln>
            <a:tailEnd type="arrow"/>
          </a:ln>
          <a:scene3d>
            <a:camera prst="orthographicFront"/>
            <a:lightRig rig="flat" dir="t"/>
          </a:scene3d>
          <a:sp3d z="-40000" prstMaterial="matte"/>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11" name="任意多边形 10"/>
          <p:cNvSpPr/>
          <p:nvPr/>
        </p:nvSpPr>
        <p:spPr>
          <a:xfrm>
            <a:off x="4122109" y="5042244"/>
            <a:ext cx="1513961" cy="984074"/>
          </a:xfrm>
          <a:custGeom>
            <a:avLst/>
            <a:gdLst>
              <a:gd name="connsiteX0" fmla="*/ 0 w 1513961"/>
              <a:gd name="connsiteY0" fmla="*/ 164016 h 984074"/>
              <a:gd name="connsiteX1" fmla="*/ 164016 w 1513961"/>
              <a:gd name="connsiteY1" fmla="*/ 0 h 984074"/>
              <a:gd name="connsiteX2" fmla="*/ 1349945 w 1513961"/>
              <a:gd name="connsiteY2" fmla="*/ 0 h 984074"/>
              <a:gd name="connsiteX3" fmla="*/ 1513961 w 1513961"/>
              <a:gd name="connsiteY3" fmla="*/ 164016 h 984074"/>
              <a:gd name="connsiteX4" fmla="*/ 1513961 w 1513961"/>
              <a:gd name="connsiteY4" fmla="*/ 820058 h 984074"/>
              <a:gd name="connsiteX5" fmla="*/ 1349945 w 1513961"/>
              <a:gd name="connsiteY5" fmla="*/ 984074 h 984074"/>
              <a:gd name="connsiteX6" fmla="*/ 164016 w 1513961"/>
              <a:gd name="connsiteY6" fmla="*/ 984074 h 984074"/>
              <a:gd name="connsiteX7" fmla="*/ 0 w 1513961"/>
              <a:gd name="connsiteY7" fmla="*/ 820058 h 984074"/>
              <a:gd name="connsiteX8" fmla="*/ 0 w 1513961"/>
              <a:gd name="connsiteY8" fmla="*/ 164016 h 98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961" h="984074">
                <a:moveTo>
                  <a:pt x="0" y="164016"/>
                </a:moveTo>
                <a:cubicBezTo>
                  <a:pt x="0" y="73432"/>
                  <a:pt x="73432" y="0"/>
                  <a:pt x="164016" y="0"/>
                </a:cubicBezTo>
                <a:lnTo>
                  <a:pt x="1349945" y="0"/>
                </a:lnTo>
                <a:cubicBezTo>
                  <a:pt x="1440529" y="0"/>
                  <a:pt x="1513961" y="73432"/>
                  <a:pt x="1513961" y="164016"/>
                </a:cubicBezTo>
                <a:lnTo>
                  <a:pt x="1513961" y="820058"/>
                </a:lnTo>
                <a:cubicBezTo>
                  <a:pt x="1513961" y="910642"/>
                  <a:pt x="1440529" y="984074"/>
                  <a:pt x="1349945" y="984074"/>
                </a:cubicBezTo>
                <a:lnTo>
                  <a:pt x="164016" y="984074"/>
                </a:lnTo>
                <a:cubicBezTo>
                  <a:pt x="73432" y="984074"/>
                  <a:pt x="0" y="910642"/>
                  <a:pt x="0" y="820058"/>
                </a:cubicBezTo>
                <a:lnTo>
                  <a:pt x="0" y="16401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69959" tIns="169959" rIns="169959" bIns="169959" numCol="1" spcCol="1270" anchor="ctr" anchorCtr="0">
            <a:noAutofit/>
          </a:bodyPr>
          <a:lstStyle/>
          <a:p>
            <a:pPr algn="ctr" defTabSz="1422400">
              <a:lnSpc>
                <a:spcPct val="90000"/>
              </a:lnSpc>
              <a:spcBef>
                <a:spcPct val="0"/>
              </a:spcBef>
              <a:spcAft>
                <a:spcPct val="35000"/>
              </a:spcAft>
            </a:pPr>
            <a:r>
              <a:rPr lang="zh-CN" altLang="en-US" sz="3200" b="1" dirty="0"/>
              <a:t>成果交流</a:t>
            </a:r>
          </a:p>
        </p:txBody>
      </p:sp>
      <p:sp>
        <p:nvSpPr>
          <p:cNvPr id="15" name="线形标注 1 14"/>
          <p:cNvSpPr/>
          <p:nvPr/>
        </p:nvSpPr>
        <p:spPr>
          <a:xfrm>
            <a:off x="2474590" y="3356992"/>
            <a:ext cx="2973339" cy="1296144"/>
          </a:xfrm>
          <a:prstGeom prst="borderCallout1">
            <a:avLst>
              <a:gd name="adj1" fmla="val 99995"/>
              <a:gd name="adj2" fmla="val 61707"/>
              <a:gd name="adj3" fmla="val 128043"/>
              <a:gd name="adj4" fmla="val 78570"/>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pitchFamily="2" charset="2"/>
              <a:buChar char="ü"/>
            </a:pPr>
            <a:r>
              <a:rPr lang="zh-CN" altLang="en-US" sz="2000" b="1" dirty="0"/>
              <a:t>个人或小组成果汇报</a:t>
            </a:r>
            <a:endParaRPr lang="en-US" altLang="zh-CN" sz="2000" b="1" dirty="0"/>
          </a:p>
          <a:p>
            <a:pPr marL="285750" indent="-285750">
              <a:buFont typeface="Wingdings" pitchFamily="2" charset="2"/>
              <a:buChar char="ü"/>
            </a:pPr>
            <a:r>
              <a:rPr lang="zh-CN" altLang="en-US" sz="2000" b="1" dirty="0"/>
              <a:t>课堂汇报、网络分享相结合</a:t>
            </a:r>
          </a:p>
        </p:txBody>
      </p:sp>
    </p:spTree>
    <p:extLst>
      <p:ext uri="{BB962C8B-B14F-4D97-AF65-F5344CB8AC3E}">
        <p14:creationId xmlns:p14="http://schemas.microsoft.com/office/powerpoint/2010/main" val="159774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3" descr="1"/>
          <p:cNvPicPr>
            <a:picLocks noChangeAspect="1" noChangeArrowheads="1"/>
          </p:cNvPicPr>
          <p:nvPr/>
        </p:nvPicPr>
        <p:blipFill>
          <a:blip r:embed="rId2">
            <a:lum bright="-6000" contrast="24000"/>
            <a:grayscl/>
          </a:blip>
          <a:srcRect l="42606" t="64474" r="19473"/>
          <a:stretch>
            <a:fillRect/>
          </a:stretch>
        </p:blipFill>
        <p:spPr bwMode="gray">
          <a:xfrm rot="-1663313">
            <a:off x="9004076" y="5085499"/>
            <a:ext cx="908050" cy="1165225"/>
          </a:xfrm>
          <a:prstGeom prst="rect">
            <a:avLst/>
          </a:prstGeom>
          <a:noFill/>
          <a:ln w="9525">
            <a:noFill/>
            <a:miter lim="800000"/>
            <a:headEnd/>
            <a:tailEnd/>
          </a:ln>
        </p:spPr>
      </p:pic>
      <p:pic>
        <p:nvPicPr>
          <p:cNvPr id="16388" name="Picture 23" descr="1"/>
          <p:cNvPicPr>
            <a:picLocks noChangeAspect="1" noChangeArrowheads="1"/>
          </p:cNvPicPr>
          <p:nvPr/>
        </p:nvPicPr>
        <p:blipFill>
          <a:blip r:embed="rId2">
            <a:lum bright="-6000" contrast="24000"/>
            <a:grayscl/>
          </a:blip>
          <a:srcRect l="42606" t="64474" r="19473"/>
          <a:stretch>
            <a:fillRect/>
          </a:stretch>
        </p:blipFill>
        <p:spPr bwMode="gray">
          <a:xfrm rot="4219110">
            <a:off x="2802887" y="4556993"/>
            <a:ext cx="598487" cy="768350"/>
          </a:xfrm>
          <a:prstGeom prst="rect">
            <a:avLst/>
          </a:prstGeom>
          <a:noFill/>
          <a:ln w="9525">
            <a:noFill/>
            <a:miter lim="800000"/>
            <a:headEnd/>
            <a:tailEnd/>
          </a:ln>
        </p:spPr>
      </p:pic>
      <p:pic>
        <p:nvPicPr>
          <p:cNvPr id="16389" name="Picture 23" descr="1"/>
          <p:cNvPicPr>
            <a:picLocks noChangeAspect="1" noChangeArrowheads="1"/>
          </p:cNvPicPr>
          <p:nvPr/>
        </p:nvPicPr>
        <p:blipFill>
          <a:blip r:embed="rId2">
            <a:lum bright="-6000" contrast="24000"/>
            <a:grayscl/>
          </a:blip>
          <a:srcRect l="42606" t="64474" r="19473"/>
          <a:stretch>
            <a:fillRect/>
          </a:stretch>
        </p:blipFill>
        <p:spPr bwMode="gray">
          <a:xfrm rot="-7700521">
            <a:off x="8549482" y="146845"/>
            <a:ext cx="987425" cy="1268412"/>
          </a:xfrm>
          <a:prstGeom prst="rect">
            <a:avLst/>
          </a:prstGeom>
          <a:noFill/>
          <a:ln w="9525">
            <a:noFill/>
            <a:miter lim="800000"/>
            <a:headEnd/>
            <a:tailEnd/>
          </a:ln>
        </p:spPr>
      </p:pic>
      <p:pic>
        <p:nvPicPr>
          <p:cNvPr id="19" name="微课程">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2389" y="1287107"/>
            <a:ext cx="1284510" cy="1284510"/>
          </a:xfrm>
          <a:prstGeom prst="rect">
            <a:avLst/>
          </a:prstGeom>
        </p:spPr>
      </p:pic>
      <p:pic>
        <p:nvPicPr>
          <p:cNvPr id="5" name="不等号"/>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7848" y="532670"/>
            <a:ext cx="2736304" cy="2614690"/>
          </a:xfrm>
          <a:prstGeom prst="rect">
            <a:avLst/>
          </a:prstGeom>
        </p:spPr>
      </p:pic>
      <p:sp>
        <p:nvSpPr>
          <p:cNvPr id="8" name="TextBox 学习资源"/>
          <p:cNvSpPr txBox="1"/>
          <p:nvPr/>
        </p:nvSpPr>
        <p:spPr>
          <a:xfrm>
            <a:off x="7824192" y="1319622"/>
            <a:ext cx="1390834" cy="1323439"/>
          </a:xfrm>
          <a:prstGeom prst="rect">
            <a:avLst/>
          </a:prstGeom>
          <a:noFill/>
        </p:spPr>
        <p:txBody>
          <a:bodyPr wrap="square" rtlCol="0">
            <a:spAutoFit/>
          </a:bodyPr>
          <a:lstStyle/>
          <a:p>
            <a:r>
              <a:rPr lang="zh-CN" alt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rPr>
              <a:t>学习</a:t>
            </a:r>
            <a:endParaRPr lang="en-US" altLang="zh-CN"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endParaRPr>
          </a:p>
          <a:p>
            <a:r>
              <a:rPr lang="zh-CN" alt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rPr>
              <a:t>资源</a:t>
            </a:r>
          </a:p>
        </p:txBody>
      </p:sp>
      <p:sp>
        <p:nvSpPr>
          <p:cNvPr id="9" name="TextBox 载体"/>
          <p:cNvSpPr txBox="1"/>
          <p:nvPr/>
        </p:nvSpPr>
        <p:spPr>
          <a:xfrm>
            <a:off x="2387588" y="3789041"/>
            <a:ext cx="7416824" cy="1200329"/>
          </a:xfrm>
          <a:prstGeom prst="rect">
            <a:avLst/>
          </a:prstGeom>
          <a:noFill/>
        </p:spPr>
        <p:txBody>
          <a:bodyPr wrap="square" rtlCol="0">
            <a:spAutoFit/>
          </a:bodyPr>
          <a:lstStyle/>
          <a:p>
            <a:r>
              <a:rPr lang="zh-CN" altLang="en-US" sz="3600" dirty="0">
                <a:latin typeface="方正卡通简体" pitchFamily="65" charset="-122"/>
                <a:ea typeface="方正卡通简体" pitchFamily="65" charset="-122"/>
              </a:rPr>
              <a:t>微课程是内容、服务和互动的载体。</a:t>
            </a:r>
          </a:p>
        </p:txBody>
      </p:sp>
      <p:pic>
        <p:nvPicPr>
          <p:cNvPr id="10" name="Picture 8" descr="praesent_screenshot_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5517" y="4876800"/>
            <a:ext cx="1676400" cy="1981200"/>
          </a:xfrm>
          <a:prstGeom prst="rect">
            <a:avLst/>
          </a:prstGeom>
          <a:noFill/>
          <a:l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47540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5277356" y="1486760"/>
            <a:ext cx="1513961" cy="984074"/>
          </a:xfrm>
          <a:custGeom>
            <a:avLst/>
            <a:gdLst>
              <a:gd name="connsiteX0" fmla="*/ 0 w 1513961"/>
              <a:gd name="connsiteY0" fmla="*/ 164016 h 984074"/>
              <a:gd name="connsiteX1" fmla="*/ 164016 w 1513961"/>
              <a:gd name="connsiteY1" fmla="*/ 0 h 984074"/>
              <a:gd name="connsiteX2" fmla="*/ 1349945 w 1513961"/>
              <a:gd name="connsiteY2" fmla="*/ 0 h 984074"/>
              <a:gd name="connsiteX3" fmla="*/ 1513961 w 1513961"/>
              <a:gd name="connsiteY3" fmla="*/ 164016 h 984074"/>
              <a:gd name="connsiteX4" fmla="*/ 1513961 w 1513961"/>
              <a:gd name="connsiteY4" fmla="*/ 820058 h 984074"/>
              <a:gd name="connsiteX5" fmla="*/ 1349945 w 1513961"/>
              <a:gd name="connsiteY5" fmla="*/ 984074 h 984074"/>
              <a:gd name="connsiteX6" fmla="*/ 164016 w 1513961"/>
              <a:gd name="connsiteY6" fmla="*/ 984074 h 984074"/>
              <a:gd name="connsiteX7" fmla="*/ 0 w 1513961"/>
              <a:gd name="connsiteY7" fmla="*/ 820058 h 984074"/>
              <a:gd name="connsiteX8" fmla="*/ 0 w 1513961"/>
              <a:gd name="connsiteY8" fmla="*/ 164016 h 98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961" h="984074">
                <a:moveTo>
                  <a:pt x="0" y="164016"/>
                </a:moveTo>
                <a:cubicBezTo>
                  <a:pt x="0" y="73432"/>
                  <a:pt x="73432" y="0"/>
                  <a:pt x="164016" y="0"/>
                </a:cubicBezTo>
                <a:lnTo>
                  <a:pt x="1349945" y="0"/>
                </a:lnTo>
                <a:cubicBezTo>
                  <a:pt x="1440529" y="0"/>
                  <a:pt x="1513961" y="73432"/>
                  <a:pt x="1513961" y="164016"/>
                </a:cubicBezTo>
                <a:lnTo>
                  <a:pt x="1513961" y="820058"/>
                </a:lnTo>
                <a:cubicBezTo>
                  <a:pt x="1513961" y="910642"/>
                  <a:pt x="1440529" y="984074"/>
                  <a:pt x="1349945" y="984074"/>
                </a:cubicBezTo>
                <a:lnTo>
                  <a:pt x="164016" y="984074"/>
                </a:lnTo>
                <a:cubicBezTo>
                  <a:pt x="73432" y="984074"/>
                  <a:pt x="0" y="910642"/>
                  <a:pt x="0" y="820058"/>
                </a:cubicBezTo>
                <a:lnTo>
                  <a:pt x="0" y="16401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69959" tIns="169959" rIns="169959" bIns="169959" numCol="1" spcCol="1270" anchor="ctr" anchorCtr="0">
            <a:noAutofit/>
          </a:bodyPr>
          <a:lstStyle/>
          <a:p>
            <a:pPr algn="ctr" defTabSz="1422400">
              <a:lnSpc>
                <a:spcPct val="90000"/>
              </a:lnSpc>
              <a:spcBef>
                <a:spcPct val="0"/>
              </a:spcBef>
              <a:spcAft>
                <a:spcPct val="35000"/>
              </a:spcAft>
            </a:pPr>
            <a:r>
              <a:rPr lang="zh-CN" altLang="en-US" sz="3200" b="1" dirty="0"/>
              <a:t>确定问题</a:t>
            </a:r>
          </a:p>
        </p:txBody>
      </p:sp>
      <p:sp>
        <p:nvSpPr>
          <p:cNvPr id="6" name="任意多边形 5"/>
          <p:cNvSpPr/>
          <p:nvPr/>
        </p:nvSpPr>
        <p:spPr>
          <a:xfrm>
            <a:off x="4068914" y="1978799"/>
            <a:ext cx="3930845" cy="3930845"/>
          </a:xfrm>
          <a:custGeom>
            <a:avLst/>
            <a:gdLst/>
            <a:ahLst/>
            <a:cxnLst/>
            <a:rect l="0" t="0" r="0" b="0"/>
            <a:pathLst>
              <a:path>
                <a:moveTo>
                  <a:pt x="2925063" y="250203"/>
                </a:moveTo>
                <a:arcTo wR="1965422" hR="1965422" stAng="17953584" swAng="1211303"/>
              </a:path>
            </a:pathLst>
          </a:custGeom>
          <a:noFill/>
          <a:ln>
            <a:tailEnd type="arrow"/>
          </a:ln>
          <a:scene3d>
            <a:camera prst="orthographicFront"/>
            <a:lightRig rig="flat" dir="t"/>
          </a:scene3d>
          <a:sp3d z="-40000" prstMaterial="matte"/>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7" name="任意多边形 6"/>
          <p:cNvSpPr/>
          <p:nvPr/>
        </p:nvSpPr>
        <p:spPr>
          <a:xfrm>
            <a:off x="7146584" y="2844834"/>
            <a:ext cx="1513961" cy="984074"/>
          </a:xfrm>
          <a:custGeom>
            <a:avLst/>
            <a:gdLst>
              <a:gd name="connsiteX0" fmla="*/ 0 w 1513961"/>
              <a:gd name="connsiteY0" fmla="*/ 164016 h 984074"/>
              <a:gd name="connsiteX1" fmla="*/ 164016 w 1513961"/>
              <a:gd name="connsiteY1" fmla="*/ 0 h 984074"/>
              <a:gd name="connsiteX2" fmla="*/ 1349945 w 1513961"/>
              <a:gd name="connsiteY2" fmla="*/ 0 h 984074"/>
              <a:gd name="connsiteX3" fmla="*/ 1513961 w 1513961"/>
              <a:gd name="connsiteY3" fmla="*/ 164016 h 984074"/>
              <a:gd name="connsiteX4" fmla="*/ 1513961 w 1513961"/>
              <a:gd name="connsiteY4" fmla="*/ 820058 h 984074"/>
              <a:gd name="connsiteX5" fmla="*/ 1349945 w 1513961"/>
              <a:gd name="connsiteY5" fmla="*/ 984074 h 984074"/>
              <a:gd name="connsiteX6" fmla="*/ 164016 w 1513961"/>
              <a:gd name="connsiteY6" fmla="*/ 984074 h 984074"/>
              <a:gd name="connsiteX7" fmla="*/ 0 w 1513961"/>
              <a:gd name="connsiteY7" fmla="*/ 820058 h 984074"/>
              <a:gd name="connsiteX8" fmla="*/ 0 w 1513961"/>
              <a:gd name="connsiteY8" fmla="*/ 164016 h 98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961" h="984074">
                <a:moveTo>
                  <a:pt x="0" y="164016"/>
                </a:moveTo>
                <a:cubicBezTo>
                  <a:pt x="0" y="73432"/>
                  <a:pt x="73432" y="0"/>
                  <a:pt x="164016" y="0"/>
                </a:cubicBezTo>
                <a:lnTo>
                  <a:pt x="1349945" y="0"/>
                </a:lnTo>
                <a:cubicBezTo>
                  <a:pt x="1440529" y="0"/>
                  <a:pt x="1513961" y="73432"/>
                  <a:pt x="1513961" y="164016"/>
                </a:cubicBezTo>
                <a:lnTo>
                  <a:pt x="1513961" y="820058"/>
                </a:lnTo>
                <a:cubicBezTo>
                  <a:pt x="1513961" y="910642"/>
                  <a:pt x="1440529" y="984074"/>
                  <a:pt x="1349945" y="984074"/>
                </a:cubicBezTo>
                <a:lnTo>
                  <a:pt x="164016" y="984074"/>
                </a:lnTo>
                <a:cubicBezTo>
                  <a:pt x="73432" y="984074"/>
                  <a:pt x="0" y="910642"/>
                  <a:pt x="0" y="820058"/>
                </a:cubicBezTo>
                <a:lnTo>
                  <a:pt x="0" y="16401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69959" tIns="169959" rIns="169959" bIns="169959" numCol="1" spcCol="1270" anchor="ctr" anchorCtr="0">
            <a:noAutofit/>
          </a:bodyPr>
          <a:lstStyle/>
          <a:p>
            <a:pPr algn="ctr" defTabSz="1422400">
              <a:lnSpc>
                <a:spcPct val="90000"/>
              </a:lnSpc>
              <a:spcBef>
                <a:spcPct val="0"/>
              </a:spcBef>
              <a:spcAft>
                <a:spcPct val="35000"/>
              </a:spcAft>
            </a:pPr>
            <a:r>
              <a:rPr lang="zh-CN" altLang="en-US" sz="3200" b="1" dirty="0"/>
              <a:t>独立探索</a:t>
            </a:r>
          </a:p>
        </p:txBody>
      </p:sp>
      <p:sp>
        <p:nvSpPr>
          <p:cNvPr id="8" name="任意多边形 7"/>
          <p:cNvSpPr/>
          <p:nvPr/>
        </p:nvSpPr>
        <p:spPr>
          <a:xfrm>
            <a:off x="4068914" y="1978799"/>
            <a:ext cx="3930845" cy="3930845"/>
          </a:xfrm>
          <a:custGeom>
            <a:avLst/>
            <a:gdLst/>
            <a:ahLst/>
            <a:cxnLst/>
            <a:rect l="0" t="0" r="0" b="0"/>
            <a:pathLst>
              <a:path>
                <a:moveTo>
                  <a:pt x="3926127" y="2101519"/>
                </a:moveTo>
                <a:arcTo wR="1965422" hR="1965422" stAng="21838240" swAng="1359544"/>
              </a:path>
            </a:pathLst>
          </a:custGeom>
          <a:noFill/>
          <a:ln>
            <a:tailEnd type="arrow"/>
          </a:ln>
          <a:scene3d>
            <a:camera prst="orthographicFront"/>
            <a:lightRig rig="flat" dir="t"/>
          </a:scene3d>
          <a:sp3d z="-40000" prstMaterial="matte"/>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9" name="任意多边形 8"/>
          <p:cNvSpPr/>
          <p:nvPr/>
        </p:nvSpPr>
        <p:spPr>
          <a:xfrm>
            <a:off x="6432602" y="5042244"/>
            <a:ext cx="1513961" cy="984074"/>
          </a:xfrm>
          <a:custGeom>
            <a:avLst/>
            <a:gdLst>
              <a:gd name="connsiteX0" fmla="*/ 0 w 1513961"/>
              <a:gd name="connsiteY0" fmla="*/ 164016 h 984074"/>
              <a:gd name="connsiteX1" fmla="*/ 164016 w 1513961"/>
              <a:gd name="connsiteY1" fmla="*/ 0 h 984074"/>
              <a:gd name="connsiteX2" fmla="*/ 1349945 w 1513961"/>
              <a:gd name="connsiteY2" fmla="*/ 0 h 984074"/>
              <a:gd name="connsiteX3" fmla="*/ 1513961 w 1513961"/>
              <a:gd name="connsiteY3" fmla="*/ 164016 h 984074"/>
              <a:gd name="connsiteX4" fmla="*/ 1513961 w 1513961"/>
              <a:gd name="connsiteY4" fmla="*/ 820058 h 984074"/>
              <a:gd name="connsiteX5" fmla="*/ 1349945 w 1513961"/>
              <a:gd name="connsiteY5" fmla="*/ 984074 h 984074"/>
              <a:gd name="connsiteX6" fmla="*/ 164016 w 1513961"/>
              <a:gd name="connsiteY6" fmla="*/ 984074 h 984074"/>
              <a:gd name="connsiteX7" fmla="*/ 0 w 1513961"/>
              <a:gd name="connsiteY7" fmla="*/ 820058 h 984074"/>
              <a:gd name="connsiteX8" fmla="*/ 0 w 1513961"/>
              <a:gd name="connsiteY8" fmla="*/ 164016 h 98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961" h="984074">
                <a:moveTo>
                  <a:pt x="0" y="164016"/>
                </a:moveTo>
                <a:cubicBezTo>
                  <a:pt x="0" y="73432"/>
                  <a:pt x="73432" y="0"/>
                  <a:pt x="164016" y="0"/>
                </a:cubicBezTo>
                <a:lnTo>
                  <a:pt x="1349945" y="0"/>
                </a:lnTo>
                <a:cubicBezTo>
                  <a:pt x="1440529" y="0"/>
                  <a:pt x="1513961" y="73432"/>
                  <a:pt x="1513961" y="164016"/>
                </a:cubicBezTo>
                <a:lnTo>
                  <a:pt x="1513961" y="820058"/>
                </a:lnTo>
                <a:cubicBezTo>
                  <a:pt x="1513961" y="910642"/>
                  <a:pt x="1440529" y="984074"/>
                  <a:pt x="1349945" y="984074"/>
                </a:cubicBezTo>
                <a:lnTo>
                  <a:pt x="164016" y="984074"/>
                </a:lnTo>
                <a:cubicBezTo>
                  <a:pt x="73432" y="984074"/>
                  <a:pt x="0" y="910642"/>
                  <a:pt x="0" y="820058"/>
                </a:cubicBezTo>
                <a:lnTo>
                  <a:pt x="0" y="16401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69959" tIns="169959" rIns="169959" bIns="169959" numCol="1" spcCol="1270" anchor="ctr" anchorCtr="0">
            <a:noAutofit/>
          </a:bodyPr>
          <a:lstStyle/>
          <a:p>
            <a:pPr algn="ctr" defTabSz="1422400">
              <a:lnSpc>
                <a:spcPct val="90000"/>
              </a:lnSpc>
              <a:spcBef>
                <a:spcPct val="0"/>
              </a:spcBef>
              <a:spcAft>
                <a:spcPct val="35000"/>
              </a:spcAft>
            </a:pPr>
            <a:r>
              <a:rPr lang="zh-CN" altLang="en-US" sz="3200" b="1" dirty="0"/>
              <a:t>协作学习</a:t>
            </a:r>
          </a:p>
        </p:txBody>
      </p:sp>
      <p:sp>
        <p:nvSpPr>
          <p:cNvPr id="10" name="任意多边形 9"/>
          <p:cNvSpPr/>
          <p:nvPr/>
        </p:nvSpPr>
        <p:spPr>
          <a:xfrm>
            <a:off x="4068914" y="1978799"/>
            <a:ext cx="3930845" cy="3930845"/>
          </a:xfrm>
          <a:custGeom>
            <a:avLst/>
            <a:gdLst/>
            <a:ahLst/>
            <a:cxnLst/>
            <a:rect l="0" t="0" r="0" b="0"/>
            <a:pathLst>
              <a:path>
                <a:moveTo>
                  <a:pt x="2206550" y="3915998"/>
                </a:moveTo>
                <a:arcTo wR="1965422" hR="1965422" stAng="4977175" swAng="845650"/>
              </a:path>
            </a:pathLst>
          </a:custGeom>
          <a:noFill/>
          <a:ln>
            <a:tailEnd type="arrow"/>
          </a:ln>
          <a:scene3d>
            <a:camera prst="orthographicFront"/>
            <a:lightRig rig="flat" dir="t"/>
          </a:scene3d>
          <a:sp3d z="-40000" prstMaterial="matte"/>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11" name="任意多边形 10"/>
          <p:cNvSpPr/>
          <p:nvPr/>
        </p:nvSpPr>
        <p:spPr>
          <a:xfrm>
            <a:off x="4122109" y="5042244"/>
            <a:ext cx="1513961" cy="984074"/>
          </a:xfrm>
          <a:custGeom>
            <a:avLst/>
            <a:gdLst>
              <a:gd name="connsiteX0" fmla="*/ 0 w 1513961"/>
              <a:gd name="connsiteY0" fmla="*/ 164016 h 984074"/>
              <a:gd name="connsiteX1" fmla="*/ 164016 w 1513961"/>
              <a:gd name="connsiteY1" fmla="*/ 0 h 984074"/>
              <a:gd name="connsiteX2" fmla="*/ 1349945 w 1513961"/>
              <a:gd name="connsiteY2" fmla="*/ 0 h 984074"/>
              <a:gd name="connsiteX3" fmla="*/ 1513961 w 1513961"/>
              <a:gd name="connsiteY3" fmla="*/ 164016 h 984074"/>
              <a:gd name="connsiteX4" fmla="*/ 1513961 w 1513961"/>
              <a:gd name="connsiteY4" fmla="*/ 820058 h 984074"/>
              <a:gd name="connsiteX5" fmla="*/ 1349945 w 1513961"/>
              <a:gd name="connsiteY5" fmla="*/ 984074 h 984074"/>
              <a:gd name="connsiteX6" fmla="*/ 164016 w 1513961"/>
              <a:gd name="connsiteY6" fmla="*/ 984074 h 984074"/>
              <a:gd name="connsiteX7" fmla="*/ 0 w 1513961"/>
              <a:gd name="connsiteY7" fmla="*/ 820058 h 984074"/>
              <a:gd name="connsiteX8" fmla="*/ 0 w 1513961"/>
              <a:gd name="connsiteY8" fmla="*/ 164016 h 98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961" h="984074">
                <a:moveTo>
                  <a:pt x="0" y="164016"/>
                </a:moveTo>
                <a:cubicBezTo>
                  <a:pt x="0" y="73432"/>
                  <a:pt x="73432" y="0"/>
                  <a:pt x="164016" y="0"/>
                </a:cubicBezTo>
                <a:lnTo>
                  <a:pt x="1349945" y="0"/>
                </a:lnTo>
                <a:cubicBezTo>
                  <a:pt x="1440529" y="0"/>
                  <a:pt x="1513961" y="73432"/>
                  <a:pt x="1513961" y="164016"/>
                </a:cubicBezTo>
                <a:lnTo>
                  <a:pt x="1513961" y="820058"/>
                </a:lnTo>
                <a:cubicBezTo>
                  <a:pt x="1513961" y="910642"/>
                  <a:pt x="1440529" y="984074"/>
                  <a:pt x="1349945" y="984074"/>
                </a:cubicBezTo>
                <a:lnTo>
                  <a:pt x="164016" y="984074"/>
                </a:lnTo>
                <a:cubicBezTo>
                  <a:pt x="73432" y="984074"/>
                  <a:pt x="0" y="910642"/>
                  <a:pt x="0" y="820058"/>
                </a:cubicBezTo>
                <a:lnTo>
                  <a:pt x="0" y="16401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69959" tIns="169959" rIns="169959" bIns="169959" numCol="1" spcCol="1270" anchor="ctr" anchorCtr="0">
            <a:noAutofit/>
          </a:bodyPr>
          <a:lstStyle/>
          <a:p>
            <a:pPr algn="ctr" defTabSz="1422400">
              <a:lnSpc>
                <a:spcPct val="90000"/>
              </a:lnSpc>
              <a:spcBef>
                <a:spcPct val="0"/>
              </a:spcBef>
              <a:spcAft>
                <a:spcPct val="35000"/>
              </a:spcAft>
            </a:pPr>
            <a:r>
              <a:rPr lang="zh-CN" altLang="en-US" sz="3200" b="1" dirty="0"/>
              <a:t>成果交流</a:t>
            </a:r>
          </a:p>
        </p:txBody>
      </p:sp>
      <p:sp>
        <p:nvSpPr>
          <p:cNvPr id="12" name="任意多边形 11"/>
          <p:cNvSpPr/>
          <p:nvPr/>
        </p:nvSpPr>
        <p:spPr>
          <a:xfrm>
            <a:off x="4068914" y="1978799"/>
            <a:ext cx="3930845" cy="3930845"/>
          </a:xfrm>
          <a:custGeom>
            <a:avLst/>
            <a:gdLst/>
            <a:ahLst/>
            <a:cxnLst/>
            <a:rect l="0" t="0" r="0" b="0"/>
            <a:pathLst>
              <a:path>
                <a:moveTo>
                  <a:pt x="208488" y="2846370"/>
                </a:moveTo>
                <a:arcTo wR="1965422" hR="1965422" stAng="9202216" swAng="1359544"/>
              </a:path>
            </a:pathLst>
          </a:custGeom>
          <a:noFill/>
          <a:ln>
            <a:tailEnd type="arrow"/>
          </a:ln>
          <a:scene3d>
            <a:camera prst="orthographicFront"/>
            <a:lightRig rig="flat" dir="t"/>
          </a:scene3d>
          <a:sp3d z="-40000" prstMaterial="matte"/>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3" name="任意多边形 12"/>
          <p:cNvSpPr/>
          <p:nvPr/>
        </p:nvSpPr>
        <p:spPr>
          <a:xfrm>
            <a:off x="3408128" y="2844834"/>
            <a:ext cx="1513961" cy="984074"/>
          </a:xfrm>
          <a:custGeom>
            <a:avLst/>
            <a:gdLst>
              <a:gd name="connsiteX0" fmla="*/ 0 w 1513961"/>
              <a:gd name="connsiteY0" fmla="*/ 164016 h 984074"/>
              <a:gd name="connsiteX1" fmla="*/ 164016 w 1513961"/>
              <a:gd name="connsiteY1" fmla="*/ 0 h 984074"/>
              <a:gd name="connsiteX2" fmla="*/ 1349945 w 1513961"/>
              <a:gd name="connsiteY2" fmla="*/ 0 h 984074"/>
              <a:gd name="connsiteX3" fmla="*/ 1513961 w 1513961"/>
              <a:gd name="connsiteY3" fmla="*/ 164016 h 984074"/>
              <a:gd name="connsiteX4" fmla="*/ 1513961 w 1513961"/>
              <a:gd name="connsiteY4" fmla="*/ 820058 h 984074"/>
              <a:gd name="connsiteX5" fmla="*/ 1349945 w 1513961"/>
              <a:gd name="connsiteY5" fmla="*/ 984074 h 984074"/>
              <a:gd name="connsiteX6" fmla="*/ 164016 w 1513961"/>
              <a:gd name="connsiteY6" fmla="*/ 984074 h 984074"/>
              <a:gd name="connsiteX7" fmla="*/ 0 w 1513961"/>
              <a:gd name="connsiteY7" fmla="*/ 820058 h 984074"/>
              <a:gd name="connsiteX8" fmla="*/ 0 w 1513961"/>
              <a:gd name="connsiteY8" fmla="*/ 164016 h 98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961" h="984074">
                <a:moveTo>
                  <a:pt x="0" y="164016"/>
                </a:moveTo>
                <a:cubicBezTo>
                  <a:pt x="0" y="73432"/>
                  <a:pt x="73432" y="0"/>
                  <a:pt x="164016" y="0"/>
                </a:cubicBezTo>
                <a:lnTo>
                  <a:pt x="1349945" y="0"/>
                </a:lnTo>
                <a:cubicBezTo>
                  <a:pt x="1440529" y="0"/>
                  <a:pt x="1513961" y="73432"/>
                  <a:pt x="1513961" y="164016"/>
                </a:cubicBezTo>
                <a:lnTo>
                  <a:pt x="1513961" y="820058"/>
                </a:lnTo>
                <a:cubicBezTo>
                  <a:pt x="1513961" y="910642"/>
                  <a:pt x="1440529" y="984074"/>
                  <a:pt x="1349945" y="984074"/>
                </a:cubicBezTo>
                <a:lnTo>
                  <a:pt x="164016" y="984074"/>
                </a:lnTo>
                <a:cubicBezTo>
                  <a:pt x="73432" y="984074"/>
                  <a:pt x="0" y="910642"/>
                  <a:pt x="0" y="820058"/>
                </a:cubicBezTo>
                <a:lnTo>
                  <a:pt x="0" y="16401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69959" tIns="169959" rIns="169959" bIns="169959" numCol="1" spcCol="1270" anchor="ctr" anchorCtr="0">
            <a:noAutofit/>
          </a:bodyPr>
          <a:lstStyle/>
          <a:p>
            <a:pPr algn="ctr" defTabSz="1422400">
              <a:lnSpc>
                <a:spcPct val="90000"/>
              </a:lnSpc>
              <a:spcBef>
                <a:spcPct val="0"/>
              </a:spcBef>
              <a:spcAft>
                <a:spcPct val="35000"/>
              </a:spcAft>
            </a:pPr>
            <a:r>
              <a:rPr lang="zh-CN" altLang="en-US" sz="3200" b="1" dirty="0"/>
              <a:t>反馈评价</a:t>
            </a:r>
          </a:p>
        </p:txBody>
      </p:sp>
      <p:sp>
        <p:nvSpPr>
          <p:cNvPr id="14" name="任意多边形 13"/>
          <p:cNvSpPr/>
          <p:nvPr/>
        </p:nvSpPr>
        <p:spPr>
          <a:xfrm>
            <a:off x="4068914" y="1978799"/>
            <a:ext cx="3930845" cy="3930845"/>
          </a:xfrm>
          <a:custGeom>
            <a:avLst/>
            <a:gdLst/>
            <a:ahLst/>
            <a:cxnLst/>
            <a:rect l="0" t="0" r="0" b="0"/>
            <a:pathLst>
              <a:path>
                <a:moveTo>
                  <a:pt x="472803" y="686761"/>
                </a:moveTo>
                <a:arcTo wR="1965422" hR="1965422" stAng="13235113" swAng="1211303"/>
              </a:path>
            </a:pathLst>
          </a:custGeom>
          <a:noFill/>
          <a:ln>
            <a:tailEnd type="arrow"/>
          </a:ln>
          <a:scene3d>
            <a:camera prst="orthographicFront"/>
            <a:lightRig rig="flat" dir="t"/>
          </a:scene3d>
          <a:sp3d z="-40000" prstMaterial="matte"/>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15" name="线形标注 1 14"/>
          <p:cNvSpPr/>
          <p:nvPr/>
        </p:nvSpPr>
        <p:spPr>
          <a:xfrm>
            <a:off x="1703512" y="1268760"/>
            <a:ext cx="2736304" cy="1440160"/>
          </a:xfrm>
          <a:prstGeom prst="borderCallout1">
            <a:avLst>
              <a:gd name="adj1" fmla="val 103354"/>
              <a:gd name="adj2" fmla="val 47336"/>
              <a:gd name="adj3" fmla="val 143721"/>
              <a:gd name="adj4" fmla="val 60889"/>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pitchFamily="2" charset="2"/>
              <a:buChar char="ü"/>
            </a:pPr>
            <a:r>
              <a:rPr lang="zh-CN" altLang="zh-CN" sz="2000" b="1" dirty="0"/>
              <a:t>对学习过程的评价</a:t>
            </a:r>
            <a:endParaRPr lang="en-US" altLang="zh-CN" sz="2000" b="1" dirty="0"/>
          </a:p>
          <a:p>
            <a:pPr marL="285750" indent="-285750">
              <a:buFont typeface="Wingdings" pitchFamily="2" charset="2"/>
              <a:buChar char="ü"/>
            </a:pPr>
            <a:r>
              <a:rPr lang="zh-CN" altLang="zh-CN" sz="2000" b="1" dirty="0"/>
              <a:t>定量和定性评价</a:t>
            </a:r>
            <a:endParaRPr lang="en-US" altLang="zh-CN" sz="2000" b="1" dirty="0"/>
          </a:p>
          <a:p>
            <a:pPr marL="285750" indent="-285750">
              <a:buFont typeface="Wingdings" pitchFamily="2" charset="2"/>
              <a:buChar char="ü"/>
            </a:pPr>
            <a:r>
              <a:rPr lang="zh-CN" altLang="zh-CN" sz="2000" b="1" dirty="0"/>
              <a:t>个人</a:t>
            </a:r>
            <a:r>
              <a:rPr lang="zh-CN" altLang="en-US" sz="2000" b="1" dirty="0"/>
              <a:t>和</a:t>
            </a:r>
            <a:r>
              <a:rPr lang="zh-CN" altLang="zh-CN" sz="2000" b="1" dirty="0"/>
              <a:t>小组的评价</a:t>
            </a:r>
            <a:endParaRPr lang="en-US" altLang="zh-CN" sz="2000" b="1" dirty="0"/>
          </a:p>
          <a:p>
            <a:pPr marL="285750" indent="-285750">
              <a:buFont typeface="Wingdings" pitchFamily="2" charset="2"/>
              <a:buChar char="ü"/>
            </a:pPr>
            <a:r>
              <a:rPr lang="zh-CN" altLang="zh-CN" sz="2000" b="1" dirty="0"/>
              <a:t>自我和他人评价</a:t>
            </a:r>
            <a:endParaRPr lang="zh-CN" altLang="en-US" sz="2000" b="1" dirty="0"/>
          </a:p>
        </p:txBody>
      </p:sp>
    </p:spTree>
    <p:extLst>
      <p:ext uri="{BB962C8B-B14F-4D97-AF65-F5344CB8AC3E}">
        <p14:creationId xmlns:p14="http://schemas.microsoft.com/office/powerpoint/2010/main" val="284534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2719374" y="2520578"/>
            <a:ext cx="1761760" cy="1381165"/>
          </a:xfrm>
          <a:custGeom>
            <a:avLst/>
            <a:gdLst>
              <a:gd name="connsiteX0" fmla="*/ 0 w 2121800"/>
              <a:gd name="connsiteY0" fmla="*/ 0 h 1415241"/>
              <a:gd name="connsiteX1" fmla="*/ 2121800 w 2121800"/>
              <a:gd name="connsiteY1" fmla="*/ 0 h 1415241"/>
              <a:gd name="connsiteX2" fmla="*/ 2121800 w 2121800"/>
              <a:gd name="connsiteY2" fmla="*/ 1415241 h 1415241"/>
              <a:gd name="connsiteX3" fmla="*/ 0 w 2121800"/>
              <a:gd name="connsiteY3" fmla="*/ 1415241 h 1415241"/>
              <a:gd name="connsiteX4" fmla="*/ 0 w 2121800"/>
              <a:gd name="connsiteY4" fmla="*/ 0 h 1415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800" h="1415241">
                <a:moveTo>
                  <a:pt x="0" y="0"/>
                </a:moveTo>
                <a:lnTo>
                  <a:pt x="2121800" y="0"/>
                </a:lnTo>
                <a:lnTo>
                  <a:pt x="2121800" y="1415241"/>
                </a:lnTo>
                <a:lnTo>
                  <a:pt x="0" y="1415241"/>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39488" tIns="199136" rIns="199136" bIns="199136" numCol="1" spcCol="1270" anchor="ctr" anchorCtr="0">
            <a:noAutofit/>
          </a:bodyPr>
          <a:lstStyle/>
          <a:p>
            <a:pPr defTabSz="1244600">
              <a:lnSpc>
                <a:spcPct val="90000"/>
              </a:lnSpc>
              <a:spcBef>
                <a:spcPct val="0"/>
              </a:spcBef>
              <a:spcAft>
                <a:spcPct val="35000"/>
              </a:spcAft>
            </a:pPr>
            <a:r>
              <a:rPr lang="zh-CN" altLang="en-US" sz="3600" b="1" dirty="0"/>
              <a:t>教学</a:t>
            </a:r>
            <a:endParaRPr lang="en-US" altLang="zh-CN" sz="3600" b="1" dirty="0"/>
          </a:p>
          <a:p>
            <a:pPr defTabSz="1244600">
              <a:lnSpc>
                <a:spcPct val="90000"/>
              </a:lnSpc>
              <a:spcBef>
                <a:spcPct val="0"/>
              </a:spcBef>
              <a:spcAft>
                <a:spcPct val="35000"/>
              </a:spcAft>
            </a:pPr>
            <a:r>
              <a:rPr lang="zh-CN" altLang="en-US" sz="3600" b="1" dirty="0"/>
              <a:t>视频</a:t>
            </a:r>
          </a:p>
        </p:txBody>
      </p:sp>
      <p:sp>
        <p:nvSpPr>
          <p:cNvPr id="8" name="任意多边形 7"/>
          <p:cNvSpPr/>
          <p:nvPr/>
        </p:nvSpPr>
        <p:spPr>
          <a:xfrm>
            <a:off x="2719374" y="3935819"/>
            <a:ext cx="1761760" cy="1381165"/>
          </a:xfrm>
          <a:custGeom>
            <a:avLst/>
            <a:gdLst>
              <a:gd name="connsiteX0" fmla="*/ 0 w 2121800"/>
              <a:gd name="connsiteY0" fmla="*/ 0 h 1415241"/>
              <a:gd name="connsiteX1" fmla="*/ 2121800 w 2121800"/>
              <a:gd name="connsiteY1" fmla="*/ 0 h 1415241"/>
              <a:gd name="connsiteX2" fmla="*/ 2121800 w 2121800"/>
              <a:gd name="connsiteY2" fmla="*/ 1415241 h 1415241"/>
              <a:gd name="connsiteX3" fmla="*/ 0 w 2121800"/>
              <a:gd name="connsiteY3" fmla="*/ 1415241 h 1415241"/>
              <a:gd name="connsiteX4" fmla="*/ 0 w 2121800"/>
              <a:gd name="connsiteY4" fmla="*/ 0 h 1415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800" h="1415241">
                <a:moveTo>
                  <a:pt x="0" y="0"/>
                </a:moveTo>
                <a:lnTo>
                  <a:pt x="2121800" y="0"/>
                </a:lnTo>
                <a:lnTo>
                  <a:pt x="2121800" y="1415241"/>
                </a:lnTo>
                <a:lnTo>
                  <a:pt x="0" y="1415241"/>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39488" tIns="199136" rIns="199136" bIns="199136" numCol="1" spcCol="1270" anchor="ctr" anchorCtr="0">
            <a:noAutofit/>
          </a:bodyPr>
          <a:lstStyle/>
          <a:p>
            <a:pPr defTabSz="1244600">
              <a:lnSpc>
                <a:spcPct val="90000"/>
              </a:lnSpc>
              <a:spcBef>
                <a:spcPct val="0"/>
              </a:spcBef>
              <a:spcAft>
                <a:spcPct val="35000"/>
              </a:spcAft>
            </a:pPr>
            <a:r>
              <a:rPr lang="zh-CN" altLang="en-US" sz="3600" b="1" dirty="0"/>
              <a:t>课前</a:t>
            </a:r>
            <a:endParaRPr lang="en-US" altLang="zh-CN" sz="3600" b="1" dirty="0"/>
          </a:p>
          <a:p>
            <a:pPr defTabSz="1244600">
              <a:lnSpc>
                <a:spcPct val="90000"/>
              </a:lnSpc>
              <a:spcBef>
                <a:spcPct val="0"/>
              </a:spcBef>
              <a:spcAft>
                <a:spcPct val="35000"/>
              </a:spcAft>
            </a:pPr>
            <a:r>
              <a:rPr lang="zh-CN" altLang="en-US" sz="3600" b="1" dirty="0"/>
              <a:t>练习</a:t>
            </a:r>
          </a:p>
        </p:txBody>
      </p:sp>
      <p:sp>
        <p:nvSpPr>
          <p:cNvPr id="9" name="任意多边形 8"/>
          <p:cNvSpPr/>
          <p:nvPr/>
        </p:nvSpPr>
        <p:spPr>
          <a:xfrm>
            <a:off x="1587748" y="1954765"/>
            <a:ext cx="1174506" cy="1380474"/>
          </a:xfrm>
          <a:custGeom>
            <a:avLst/>
            <a:gdLst>
              <a:gd name="connsiteX0" fmla="*/ 0 w 1414533"/>
              <a:gd name="connsiteY0" fmla="*/ 707267 h 1414533"/>
              <a:gd name="connsiteX1" fmla="*/ 707267 w 1414533"/>
              <a:gd name="connsiteY1" fmla="*/ 0 h 1414533"/>
              <a:gd name="connsiteX2" fmla="*/ 1414534 w 1414533"/>
              <a:gd name="connsiteY2" fmla="*/ 707267 h 1414533"/>
              <a:gd name="connsiteX3" fmla="*/ 707267 w 1414533"/>
              <a:gd name="connsiteY3" fmla="*/ 1414534 h 1414533"/>
              <a:gd name="connsiteX4" fmla="*/ 0 w 1414533"/>
              <a:gd name="connsiteY4" fmla="*/ 707267 h 1414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533" h="1414533">
                <a:moveTo>
                  <a:pt x="0" y="707267"/>
                </a:moveTo>
                <a:cubicBezTo>
                  <a:pt x="0" y="316654"/>
                  <a:pt x="316654" y="0"/>
                  <a:pt x="707267" y="0"/>
                </a:cubicBezTo>
                <a:cubicBezTo>
                  <a:pt x="1097880" y="0"/>
                  <a:pt x="1414534" y="316654"/>
                  <a:pt x="1414534" y="707267"/>
                </a:cubicBezTo>
                <a:cubicBezTo>
                  <a:pt x="1414534" y="1097880"/>
                  <a:pt x="1097880" y="1414534"/>
                  <a:pt x="707267" y="1414534"/>
                </a:cubicBezTo>
                <a:cubicBezTo>
                  <a:pt x="316654" y="1414534"/>
                  <a:pt x="0" y="1097880"/>
                  <a:pt x="0" y="707267"/>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7154" tIns="207154" rIns="207154" bIns="207154" numCol="1" spcCol="1270" anchor="ctr" anchorCtr="0">
            <a:noAutofit/>
          </a:bodyPr>
          <a:lstStyle/>
          <a:p>
            <a:pPr algn="ctr" defTabSz="1733550">
              <a:lnSpc>
                <a:spcPct val="90000"/>
              </a:lnSpc>
              <a:spcBef>
                <a:spcPct val="0"/>
              </a:spcBef>
              <a:spcAft>
                <a:spcPct val="35000"/>
              </a:spcAft>
            </a:pPr>
            <a:r>
              <a:rPr lang="zh-CN" altLang="en-US" sz="3900" dirty="0"/>
              <a:t>课前</a:t>
            </a:r>
          </a:p>
        </p:txBody>
      </p:sp>
      <p:sp>
        <p:nvSpPr>
          <p:cNvPr id="18" name="任意多边形 17"/>
          <p:cNvSpPr/>
          <p:nvPr/>
        </p:nvSpPr>
        <p:spPr>
          <a:xfrm>
            <a:off x="5727552" y="2492856"/>
            <a:ext cx="1736601" cy="1427943"/>
          </a:xfrm>
          <a:custGeom>
            <a:avLst/>
            <a:gdLst>
              <a:gd name="connsiteX0" fmla="*/ 0 w 2091500"/>
              <a:gd name="connsiteY0" fmla="*/ 0 h 1395031"/>
              <a:gd name="connsiteX1" fmla="*/ 2091500 w 2091500"/>
              <a:gd name="connsiteY1" fmla="*/ 0 h 1395031"/>
              <a:gd name="connsiteX2" fmla="*/ 2091500 w 2091500"/>
              <a:gd name="connsiteY2" fmla="*/ 1395031 h 1395031"/>
              <a:gd name="connsiteX3" fmla="*/ 0 w 2091500"/>
              <a:gd name="connsiteY3" fmla="*/ 1395031 h 1395031"/>
              <a:gd name="connsiteX4" fmla="*/ 0 w 2091500"/>
              <a:gd name="connsiteY4" fmla="*/ 0 h 139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500" h="1395031">
                <a:moveTo>
                  <a:pt x="0" y="0"/>
                </a:moveTo>
                <a:lnTo>
                  <a:pt x="2091500" y="0"/>
                </a:lnTo>
                <a:lnTo>
                  <a:pt x="2091500" y="1395031"/>
                </a:lnTo>
                <a:lnTo>
                  <a:pt x="0" y="1395031"/>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34640" tIns="334264" rIns="334264" bIns="334264" numCol="1" spcCol="1270" anchor="ctr" anchorCtr="0">
            <a:noAutofit/>
          </a:bodyPr>
          <a:lstStyle/>
          <a:p>
            <a:pPr defTabSz="2089150">
              <a:lnSpc>
                <a:spcPct val="90000"/>
              </a:lnSpc>
              <a:spcBef>
                <a:spcPct val="0"/>
              </a:spcBef>
              <a:spcAft>
                <a:spcPct val="35000"/>
              </a:spcAft>
            </a:pPr>
            <a:r>
              <a:rPr lang="zh-CN" altLang="en-US" sz="3600" b="1" dirty="0"/>
              <a:t>自主</a:t>
            </a:r>
            <a:endParaRPr lang="en-US" altLang="zh-CN" sz="3600" b="1" dirty="0"/>
          </a:p>
          <a:p>
            <a:pPr defTabSz="2089150">
              <a:lnSpc>
                <a:spcPct val="90000"/>
              </a:lnSpc>
              <a:spcBef>
                <a:spcPct val="0"/>
              </a:spcBef>
              <a:spcAft>
                <a:spcPct val="35000"/>
              </a:spcAft>
            </a:pPr>
            <a:r>
              <a:rPr lang="zh-CN" altLang="en-US" sz="3600" b="1" dirty="0"/>
              <a:t>探究</a:t>
            </a:r>
          </a:p>
        </p:txBody>
      </p:sp>
      <p:sp>
        <p:nvSpPr>
          <p:cNvPr id="19" name="任意多边形 18"/>
          <p:cNvSpPr/>
          <p:nvPr/>
        </p:nvSpPr>
        <p:spPr>
          <a:xfrm>
            <a:off x="5727552" y="3887887"/>
            <a:ext cx="1736601" cy="1427943"/>
          </a:xfrm>
          <a:custGeom>
            <a:avLst/>
            <a:gdLst>
              <a:gd name="connsiteX0" fmla="*/ 0 w 2091500"/>
              <a:gd name="connsiteY0" fmla="*/ 0 h 1395031"/>
              <a:gd name="connsiteX1" fmla="*/ 2091500 w 2091500"/>
              <a:gd name="connsiteY1" fmla="*/ 0 h 1395031"/>
              <a:gd name="connsiteX2" fmla="*/ 2091500 w 2091500"/>
              <a:gd name="connsiteY2" fmla="*/ 1395031 h 1395031"/>
              <a:gd name="connsiteX3" fmla="*/ 0 w 2091500"/>
              <a:gd name="connsiteY3" fmla="*/ 1395031 h 1395031"/>
              <a:gd name="connsiteX4" fmla="*/ 0 w 2091500"/>
              <a:gd name="connsiteY4" fmla="*/ 0 h 139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500" h="1395031">
                <a:moveTo>
                  <a:pt x="0" y="0"/>
                </a:moveTo>
                <a:lnTo>
                  <a:pt x="2091500" y="0"/>
                </a:lnTo>
                <a:lnTo>
                  <a:pt x="2091500" y="1395031"/>
                </a:lnTo>
                <a:lnTo>
                  <a:pt x="0" y="1395031"/>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34640" tIns="334264" rIns="334264" bIns="334264" numCol="1" spcCol="1270" anchor="ctr" anchorCtr="0">
            <a:noAutofit/>
          </a:bodyPr>
          <a:lstStyle/>
          <a:p>
            <a:pPr defTabSz="2089150">
              <a:lnSpc>
                <a:spcPct val="90000"/>
              </a:lnSpc>
              <a:spcBef>
                <a:spcPct val="0"/>
              </a:spcBef>
              <a:spcAft>
                <a:spcPct val="35000"/>
              </a:spcAft>
            </a:pPr>
            <a:r>
              <a:rPr lang="zh-CN" altLang="en-US" sz="3600" b="1" dirty="0"/>
              <a:t>小组</a:t>
            </a:r>
            <a:endParaRPr lang="en-US" altLang="zh-CN" sz="3600" b="1" dirty="0"/>
          </a:p>
          <a:p>
            <a:pPr defTabSz="2089150">
              <a:lnSpc>
                <a:spcPct val="90000"/>
              </a:lnSpc>
              <a:spcBef>
                <a:spcPct val="0"/>
              </a:spcBef>
              <a:spcAft>
                <a:spcPct val="35000"/>
              </a:spcAft>
            </a:pPr>
            <a:r>
              <a:rPr lang="zh-CN" altLang="en-US" sz="3600" b="1" dirty="0"/>
              <a:t>合作</a:t>
            </a:r>
          </a:p>
        </p:txBody>
      </p:sp>
      <p:sp>
        <p:nvSpPr>
          <p:cNvPr id="20" name="任意多边形 19"/>
          <p:cNvSpPr/>
          <p:nvPr/>
        </p:nvSpPr>
        <p:spPr>
          <a:xfrm>
            <a:off x="4612085" y="1935123"/>
            <a:ext cx="1190815" cy="1399643"/>
          </a:xfrm>
          <a:custGeom>
            <a:avLst/>
            <a:gdLst>
              <a:gd name="connsiteX0" fmla="*/ 0 w 1394333"/>
              <a:gd name="connsiteY0" fmla="*/ 697167 h 1394333"/>
              <a:gd name="connsiteX1" fmla="*/ 697167 w 1394333"/>
              <a:gd name="connsiteY1" fmla="*/ 0 h 1394333"/>
              <a:gd name="connsiteX2" fmla="*/ 1394334 w 1394333"/>
              <a:gd name="connsiteY2" fmla="*/ 697167 h 1394333"/>
              <a:gd name="connsiteX3" fmla="*/ 697167 w 1394333"/>
              <a:gd name="connsiteY3" fmla="*/ 1394334 h 1394333"/>
              <a:gd name="connsiteX4" fmla="*/ 0 w 1394333"/>
              <a:gd name="connsiteY4" fmla="*/ 697167 h 139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333" h="1394333">
                <a:moveTo>
                  <a:pt x="0" y="697167"/>
                </a:moveTo>
                <a:cubicBezTo>
                  <a:pt x="0" y="312132"/>
                  <a:pt x="312132" y="0"/>
                  <a:pt x="697167" y="0"/>
                </a:cubicBezTo>
                <a:cubicBezTo>
                  <a:pt x="1082202" y="0"/>
                  <a:pt x="1394334" y="312132"/>
                  <a:pt x="1394334" y="697167"/>
                </a:cubicBezTo>
                <a:cubicBezTo>
                  <a:pt x="1394334" y="1082202"/>
                  <a:pt x="1082202" y="1394334"/>
                  <a:pt x="697167" y="1394334"/>
                </a:cubicBezTo>
                <a:cubicBezTo>
                  <a:pt x="312132" y="1394334"/>
                  <a:pt x="0" y="1082202"/>
                  <a:pt x="0" y="697167"/>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04195" tIns="204195" rIns="204195" bIns="204195" numCol="1" spcCol="1270" anchor="ctr" anchorCtr="0">
            <a:noAutofit/>
          </a:bodyPr>
          <a:lstStyle/>
          <a:p>
            <a:pPr algn="ctr" defTabSz="1466850">
              <a:lnSpc>
                <a:spcPct val="90000"/>
              </a:lnSpc>
              <a:spcBef>
                <a:spcPct val="0"/>
              </a:spcBef>
              <a:spcAft>
                <a:spcPct val="35000"/>
              </a:spcAft>
            </a:pPr>
            <a:r>
              <a:rPr lang="zh-CN" altLang="en-US" sz="4000" dirty="0"/>
              <a:t>课中</a:t>
            </a:r>
          </a:p>
        </p:txBody>
      </p:sp>
      <p:sp>
        <p:nvSpPr>
          <p:cNvPr id="10" name="任意多边形 9"/>
          <p:cNvSpPr/>
          <p:nvPr/>
        </p:nvSpPr>
        <p:spPr>
          <a:xfrm>
            <a:off x="8667786" y="2554654"/>
            <a:ext cx="1761760" cy="1381165"/>
          </a:xfrm>
          <a:custGeom>
            <a:avLst/>
            <a:gdLst>
              <a:gd name="connsiteX0" fmla="*/ 0 w 2121800"/>
              <a:gd name="connsiteY0" fmla="*/ 0 h 1415241"/>
              <a:gd name="connsiteX1" fmla="*/ 2121800 w 2121800"/>
              <a:gd name="connsiteY1" fmla="*/ 0 h 1415241"/>
              <a:gd name="connsiteX2" fmla="*/ 2121800 w 2121800"/>
              <a:gd name="connsiteY2" fmla="*/ 1415241 h 1415241"/>
              <a:gd name="connsiteX3" fmla="*/ 0 w 2121800"/>
              <a:gd name="connsiteY3" fmla="*/ 1415241 h 1415241"/>
              <a:gd name="connsiteX4" fmla="*/ 0 w 2121800"/>
              <a:gd name="connsiteY4" fmla="*/ 0 h 1415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800" h="1415241">
                <a:moveTo>
                  <a:pt x="0" y="0"/>
                </a:moveTo>
                <a:lnTo>
                  <a:pt x="2121800" y="0"/>
                </a:lnTo>
                <a:lnTo>
                  <a:pt x="2121800" y="1415241"/>
                </a:lnTo>
                <a:lnTo>
                  <a:pt x="0" y="1415241"/>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39488" tIns="199136" rIns="199136" bIns="199136" numCol="1" spcCol="1270" anchor="ctr" anchorCtr="0">
            <a:noAutofit/>
          </a:bodyPr>
          <a:lstStyle/>
          <a:p>
            <a:pPr defTabSz="1244600">
              <a:lnSpc>
                <a:spcPct val="90000"/>
              </a:lnSpc>
              <a:spcBef>
                <a:spcPct val="0"/>
              </a:spcBef>
              <a:spcAft>
                <a:spcPct val="35000"/>
              </a:spcAft>
            </a:pPr>
            <a:r>
              <a:rPr lang="zh-CN" altLang="en-US" sz="3600" b="1" dirty="0"/>
              <a:t>反馈交流</a:t>
            </a:r>
          </a:p>
        </p:txBody>
      </p:sp>
      <p:sp>
        <p:nvSpPr>
          <p:cNvPr id="11" name="任意多边形 10"/>
          <p:cNvSpPr/>
          <p:nvPr/>
        </p:nvSpPr>
        <p:spPr>
          <a:xfrm>
            <a:off x="8667786" y="3969895"/>
            <a:ext cx="1761760" cy="1381165"/>
          </a:xfrm>
          <a:custGeom>
            <a:avLst/>
            <a:gdLst>
              <a:gd name="connsiteX0" fmla="*/ 0 w 2121800"/>
              <a:gd name="connsiteY0" fmla="*/ 0 h 1415241"/>
              <a:gd name="connsiteX1" fmla="*/ 2121800 w 2121800"/>
              <a:gd name="connsiteY1" fmla="*/ 0 h 1415241"/>
              <a:gd name="connsiteX2" fmla="*/ 2121800 w 2121800"/>
              <a:gd name="connsiteY2" fmla="*/ 1415241 h 1415241"/>
              <a:gd name="connsiteX3" fmla="*/ 0 w 2121800"/>
              <a:gd name="connsiteY3" fmla="*/ 1415241 h 1415241"/>
              <a:gd name="connsiteX4" fmla="*/ 0 w 2121800"/>
              <a:gd name="connsiteY4" fmla="*/ 0 h 1415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800" h="1415241">
                <a:moveTo>
                  <a:pt x="0" y="0"/>
                </a:moveTo>
                <a:lnTo>
                  <a:pt x="2121800" y="0"/>
                </a:lnTo>
                <a:lnTo>
                  <a:pt x="2121800" y="1415241"/>
                </a:lnTo>
                <a:lnTo>
                  <a:pt x="0" y="1415241"/>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39488" tIns="199136" rIns="199136" bIns="199136" numCol="1" spcCol="1270" anchor="ctr" anchorCtr="0">
            <a:noAutofit/>
          </a:bodyPr>
          <a:lstStyle/>
          <a:p>
            <a:pPr defTabSz="1244600">
              <a:lnSpc>
                <a:spcPct val="90000"/>
              </a:lnSpc>
              <a:spcBef>
                <a:spcPct val="0"/>
              </a:spcBef>
              <a:spcAft>
                <a:spcPct val="35000"/>
              </a:spcAft>
            </a:pPr>
            <a:r>
              <a:rPr lang="zh-CN" altLang="en-US" sz="3600" b="1" dirty="0"/>
              <a:t>评价</a:t>
            </a:r>
          </a:p>
        </p:txBody>
      </p:sp>
      <p:sp>
        <p:nvSpPr>
          <p:cNvPr id="12" name="任意多边形 11"/>
          <p:cNvSpPr/>
          <p:nvPr/>
        </p:nvSpPr>
        <p:spPr>
          <a:xfrm>
            <a:off x="7536160" y="1988841"/>
            <a:ext cx="1174506" cy="1380474"/>
          </a:xfrm>
          <a:custGeom>
            <a:avLst/>
            <a:gdLst>
              <a:gd name="connsiteX0" fmla="*/ 0 w 1414533"/>
              <a:gd name="connsiteY0" fmla="*/ 707267 h 1414533"/>
              <a:gd name="connsiteX1" fmla="*/ 707267 w 1414533"/>
              <a:gd name="connsiteY1" fmla="*/ 0 h 1414533"/>
              <a:gd name="connsiteX2" fmla="*/ 1414534 w 1414533"/>
              <a:gd name="connsiteY2" fmla="*/ 707267 h 1414533"/>
              <a:gd name="connsiteX3" fmla="*/ 707267 w 1414533"/>
              <a:gd name="connsiteY3" fmla="*/ 1414534 h 1414533"/>
              <a:gd name="connsiteX4" fmla="*/ 0 w 1414533"/>
              <a:gd name="connsiteY4" fmla="*/ 707267 h 1414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533" h="1414533">
                <a:moveTo>
                  <a:pt x="0" y="707267"/>
                </a:moveTo>
                <a:cubicBezTo>
                  <a:pt x="0" y="316654"/>
                  <a:pt x="316654" y="0"/>
                  <a:pt x="707267" y="0"/>
                </a:cubicBezTo>
                <a:cubicBezTo>
                  <a:pt x="1097880" y="0"/>
                  <a:pt x="1414534" y="316654"/>
                  <a:pt x="1414534" y="707267"/>
                </a:cubicBezTo>
                <a:cubicBezTo>
                  <a:pt x="1414534" y="1097880"/>
                  <a:pt x="1097880" y="1414534"/>
                  <a:pt x="707267" y="1414534"/>
                </a:cubicBezTo>
                <a:cubicBezTo>
                  <a:pt x="316654" y="1414534"/>
                  <a:pt x="0" y="1097880"/>
                  <a:pt x="0" y="707267"/>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7154" tIns="207154" rIns="207154" bIns="207154" numCol="1" spcCol="1270" anchor="ctr" anchorCtr="0">
            <a:noAutofit/>
          </a:bodyPr>
          <a:lstStyle/>
          <a:p>
            <a:pPr algn="ctr" defTabSz="1733550">
              <a:lnSpc>
                <a:spcPct val="90000"/>
              </a:lnSpc>
              <a:spcBef>
                <a:spcPct val="0"/>
              </a:spcBef>
              <a:spcAft>
                <a:spcPct val="35000"/>
              </a:spcAft>
            </a:pPr>
            <a:r>
              <a:rPr lang="zh-CN" altLang="en-US" sz="3900" dirty="0"/>
              <a:t>课后</a:t>
            </a:r>
          </a:p>
        </p:txBody>
      </p:sp>
      <p:sp>
        <p:nvSpPr>
          <p:cNvPr id="13" name="标题 1"/>
          <p:cNvSpPr txBox="1">
            <a:spLocks/>
          </p:cNvSpPr>
          <p:nvPr/>
        </p:nvSpPr>
        <p:spPr>
          <a:xfrm>
            <a:off x="1991544" y="260648"/>
            <a:ext cx="8157592"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a:ln w="17780" cmpd="sng">
                  <a:solidFill>
                    <a:srgbClr val="FFFFFF"/>
                  </a:solidFill>
                  <a:prstDash val="solid"/>
                  <a:miter lim="800000"/>
                </a:ln>
                <a:latin typeface="黑体" pitchFamily="49" charset="-122"/>
                <a:ea typeface="黑体" pitchFamily="49" charset="-122"/>
                <a:cs typeface="+mn-cs"/>
              </a:rPr>
              <a:t>如何实施</a:t>
            </a:r>
          </a:p>
        </p:txBody>
      </p:sp>
    </p:spTree>
    <p:extLst>
      <p:ext uri="{BB962C8B-B14F-4D97-AF65-F5344CB8AC3E}">
        <p14:creationId xmlns:p14="http://schemas.microsoft.com/office/powerpoint/2010/main" val="297084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2423592" y="260648"/>
            <a:ext cx="7725544"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a:ln w="17780" cmpd="sng">
                  <a:solidFill>
                    <a:srgbClr val="FFFFFF"/>
                  </a:solidFill>
                  <a:prstDash val="solid"/>
                  <a:miter lim="800000"/>
                </a:ln>
                <a:latin typeface="黑体" pitchFamily="49" charset="-122"/>
                <a:ea typeface="黑体" pitchFamily="49" charset="-122"/>
                <a:cs typeface="+mn-cs"/>
              </a:rPr>
              <a:t>学习元支持</a:t>
            </a:r>
          </a:p>
        </p:txBody>
      </p:sp>
      <p:sp>
        <p:nvSpPr>
          <p:cNvPr id="3" name="矩形 2"/>
          <p:cNvSpPr/>
          <p:nvPr/>
        </p:nvSpPr>
        <p:spPr>
          <a:xfrm>
            <a:off x="1919536" y="1412777"/>
            <a:ext cx="8229600" cy="2031325"/>
          </a:xfrm>
          <a:prstGeom prst="rect">
            <a:avLst/>
          </a:prstGeom>
        </p:spPr>
        <p:txBody>
          <a:bodyPr wrap="square">
            <a:spAutoFit/>
          </a:bodyPr>
          <a:lstStyle/>
          <a:p>
            <a:pPr marL="342900" indent="-342900">
              <a:lnSpc>
                <a:spcPct val="150000"/>
              </a:lnSpc>
              <a:buFont typeface="Wingdings" pitchFamily="2" charset="2"/>
              <a:buChar char="ü"/>
            </a:pPr>
            <a:r>
              <a:rPr lang="zh-CN" altLang="en-US" sz="2800" dirty="0">
                <a:latin typeface="黑体" pitchFamily="49" charset="-122"/>
                <a:ea typeface="黑体" pitchFamily="49" charset="-122"/>
              </a:rPr>
              <a:t>学习过程的记录</a:t>
            </a:r>
            <a:endParaRPr lang="en-US" altLang="zh-CN" sz="2800" dirty="0">
              <a:latin typeface="黑体" pitchFamily="49" charset="-122"/>
              <a:ea typeface="黑体" pitchFamily="49" charset="-122"/>
            </a:endParaRPr>
          </a:p>
          <a:p>
            <a:pPr marL="342900" indent="-342900">
              <a:lnSpc>
                <a:spcPct val="150000"/>
              </a:lnSpc>
              <a:buFont typeface="Wingdings" pitchFamily="2" charset="2"/>
              <a:buChar char="ü"/>
            </a:pPr>
            <a:r>
              <a:rPr lang="zh-CN" altLang="en-US" sz="2800" dirty="0">
                <a:latin typeface="黑体" pitchFamily="49" charset="-122"/>
                <a:ea typeface="黑体" pitchFamily="49" charset="-122"/>
              </a:rPr>
              <a:t>便于学生进行反馈交流</a:t>
            </a:r>
            <a:endParaRPr lang="en-US" altLang="zh-CN" sz="2800" dirty="0">
              <a:latin typeface="黑体" pitchFamily="49" charset="-122"/>
              <a:ea typeface="黑体" pitchFamily="49" charset="-122"/>
            </a:endParaRPr>
          </a:p>
          <a:p>
            <a:pPr marL="342900" indent="-342900">
              <a:lnSpc>
                <a:spcPct val="150000"/>
              </a:lnSpc>
              <a:buFont typeface="Wingdings" pitchFamily="2" charset="2"/>
              <a:buChar char="ü"/>
            </a:pPr>
            <a:r>
              <a:rPr lang="zh-CN" altLang="en-US" sz="2800" dirty="0">
                <a:latin typeface="黑体" pitchFamily="49" charset="-122"/>
                <a:ea typeface="黑体" pitchFamily="49" charset="-122"/>
              </a:rPr>
              <a:t>便于形成性评价的开展</a:t>
            </a:r>
            <a:endParaRPr lang="en-US" altLang="zh-CN" sz="2800" dirty="0">
              <a:latin typeface="黑体" pitchFamily="49" charset="-122"/>
              <a:ea typeface="黑体" pitchFamily="49" charset="-122"/>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4907" y="3593805"/>
            <a:ext cx="4505325" cy="3190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7708" y="1360724"/>
            <a:ext cx="2886075" cy="5400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矩形 6"/>
          <p:cNvSpPr/>
          <p:nvPr/>
        </p:nvSpPr>
        <p:spPr>
          <a:xfrm>
            <a:off x="3258930" y="4730347"/>
            <a:ext cx="2304257"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zh-CN" altLang="en-US" sz="2400" b="1" dirty="0"/>
              <a:t>记录用户行为</a:t>
            </a:r>
          </a:p>
        </p:txBody>
      </p:sp>
      <p:sp>
        <p:nvSpPr>
          <p:cNvPr id="8" name="矩形 7"/>
          <p:cNvSpPr/>
          <p:nvPr/>
        </p:nvSpPr>
        <p:spPr>
          <a:xfrm>
            <a:off x="7528616" y="3830228"/>
            <a:ext cx="2304257"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zh-CN" altLang="en-US" sz="2400" b="1" dirty="0"/>
              <a:t>创建评价方案</a:t>
            </a:r>
          </a:p>
        </p:txBody>
      </p:sp>
    </p:spTree>
    <p:extLst>
      <p:ext uri="{BB962C8B-B14F-4D97-AF65-F5344CB8AC3E}">
        <p14:creationId xmlns:p14="http://schemas.microsoft.com/office/powerpoint/2010/main" val="36753506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59496" y="1474906"/>
            <a:ext cx="10488488" cy="5123775"/>
          </a:xfrm>
          <a:prstGeom prst="rect">
            <a:avLst/>
          </a:prstGeom>
        </p:spPr>
        <p:txBody>
          <a:bodyPr wrap="square">
            <a:spAutoFit/>
          </a:bodyPr>
          <a:lstStyle/>
          <a:p>
            <a:pPr marL="285750" indent="-285750">
              <a:lnSpc>
                <a:spcPct val="200000"/>
              </a:lnSpc>
              <a:buFont typeface="Wingdings" pitchFamily="2" charset="2"/>
              <a:buChar char="ü"/>
            </a:pPr>
            <a:r>
              <a:rPr lang="zh-CN" altLang="en-US" sz="2800" dirty="0"/>
              <a:t>不是在线视频的代名词。翻转课堂除了教学视频外，还有面对面的互动时间，与同学和教师一起发生有意义的学习活动；</a:t>
            </a:r>
          </a:p>
          <a:p>
            <a:pPr marL="285750" indent="-285750">
              <a:lnSpc>
                <a:spcPct val="200000"/>
              </a:lnSpc>
              <a:buFont typeface="Wingdings" pitchFamily="2" charset="2"/>
              <a:buChar char="ü"/>
            </a:pPr>
            <a:r>
              <a:rPr lang="zh-CN" altLang="en-US" sz="2800" dirty="0"/>
              <a:t>不是视频取代教师；</a:t>
            </a:r>
          </a:p>
          <a:p>
            <a:pPr marL="285750" indent="-285750">
              <a:lnSpc>
                <a:spcPct val="200000"/>
              </a:lnSpc>
              <a:buFont typeface="Wingdings" pitchFamily="2" charset="2"/>
              <a:buChar char="ü"/>
            </a:pPr>
            <a:r>
              <a:rPr lang="zh-CN" altLang="en-US" sz="2800" dirty="0"/>
              <a:t>不是学生无序学习；</a:t>
            </a:r>
          </a:p>
          <a:p>
            <a:pPr marL="285750" indent="-285750">
              <a:lnSpc>
                <a:spcPct val="200000"/>
              </a:lnSpc>
              <a:buFont typeface="Wingdings" pitchFamily="2" charset="2"/>
              <a:buChar char="ü"/>
            </a:pPr>
            <a:r>
              <a:rPr lang="zh-CN" altLang="en-US" sz="2800" dirty="0"/>
              <a:t>不是让整个班的学生都盯着电脑屏幕；</a:t>
            </a:r>
          </a:p>
          <a:p>
            <a:pPr marL="285750" indent="-285750">
              <a:lnSpc>
                <a:spcPct val="200000"/>
              </a:lnSpc>
              <a:buFont typeface="Wingdings" pitchFamily="2" charset="2"/>
              <a:buChar char="ü"/>
            </a:pPr>
            <a:r>
              <a:rPr lang="zh-CN" altLang="en-US" sz="2800" dirty="0"/>
              <a:t>不是学生在孤立的学习；</a:t>
            </a:r>
          </a:p>
        </p:txBody>
      </p:sp>
      <p:sp>
        <p:nvSpPr>
          <p:cNvPr id="5" name="标题 1"/>
          <p:cNvSpPr txBox="1">
            <a:spLocks/>
          </p:cNvSpPr>
          <p:nvPr/>
        </p:nvSpPr>
        <p:spPr>
          <a:xfrm>
            <a:off x="2495600" y="260648"/>
            <a:ext cx="7653536"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zh-CN" altLang="en-US" sz="4000" b="1" dirty="0"/>
              <a:t>翻转课堂不是什么</a:t>
            </a:r>
            <a:endParaRPr lang="en-US" altLang="zh-CN" sz="4000" b="1" dirty="0"/>
          </a:p>
        </p:txBody>
      </p:sp>
    </p:spTree>
    <p:extLst>
      <p:ext uri="{BB962C8B-B14F-4D97-AF65-F5344CB8AC3E}">
        <p14:creationId xmlns:p14="http://schemas.microsoft.com/office/powerpoint/2010/main" val="16815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71464" y="1251332"/>
            <a:ext cx="10920536" cy="4916026"/>
          </a:xfrm>
          <a:prstGeom prst="rect">
            <a:avLst/>
          </a:prstGeom>
        </p:spPr>
        <p:txBody>
          <a:bodyPr wrap="square">
            <a:spAutoFit/>
          </a:bodyPr>
          <a:lstStyle/>
          <a:p>
            <a:pPr marL="457200" indent="-457200">
              <a:lnSpc>
                <a:spcPct val="150000"/>
              </a:lnSpc>
              <a:spcBef>
                <a:spcPts val="600"/>
              </a:spcBef>
              <a:buFont typeface="Wingdings" pitchFamily="2" charset="2"/>
              <a:buChar char="ü"/>
            </a:pPr>
            <a:r>
              <a:rPr lang="zh-CN" altLang="en-US" sz="2800" dirty="0"/>
              <a:t>是一种手段，增加学生和教师之间的互动和个性化的接触时间；</a:t>
            </a:r>
          </a:p>
          <a:p>
            <a:pPr marL="457200" indent="-457200">
              <a:lnSpc>
                <a:spcPct val="150000"/>
              </a:lnSpc>
              <a:spcBef>
                <a:spcPts val="600"/>
              </a:spcBef>
              <a:buFont typeface="Wingdings" pitchFamily="2" charset="2"/>
              <a:buChar char="ü"/>
            </a:pPr>
            <a:r>
              <a:rPr lang="zh-CN" altLang="en-US" sz="2800" dirty="0"/>
              <a:t>让老师成为学生身边的“教练”，不是在讲台上的“圣人”；</a:t>
            </a:r>
          </a:p>
          <a:p>
            <a:pPr marL="457200" indent="-457200">
              <a:lnSpc>
                <a:spcPct val="150000"/>
              </a:lnSpc>
              <a:spcBef>
                <a:spcPts val="600"/>
              </a:spcBef>
              <a:buFont typeface="Wingdings" pitchFamily="2" charset="2"/>
              <a:buChar char="ü"/>
            </a:pPr>
            <a:r>
              <a:rPr lang="zh-CN" altLang="en-US" sz="2800" dirty="0"/>
              <a:t>是混合了直接讲解与建构主义的学习；</a:t>
            </a:r>
          </a:p>
          <a:p>
            <a:pPr marL="457200" indent="-457200">
              <a:lnSpc>
                <a:spcPct val="150000"/>
              </a:lnSpc>
              <a:spcBef>
                <a:spcPts val="600"/>
              </a:spcBef>
              <a:buFont typeface="Wingdings" pitchFamily="2" charset="2"/>
              <a:buChar char="ü"/>
            </a:pPr>
            <a:r>
              <a:rPr lang="zh-CN" altLang="en-US" sz="2800" dirty="0"/>
              <a:t>是课堂的内容得到永久存档，可用于复习或补课 ；是让学生对自己学习负责的环境；</a:t>
            </a:r>
          </a:p>
          <a:p>
            <a:pPr marL="457200" indent="-457200">
              <a:lnSpc>
                <a:spcPct val="150000"/>
              </a:lnSpc>
              <a:spcBef>
                <a:spcPts val="600"/>
              </a:spcBef>
              <a:buFont typeface="Wingdings" pitchFamily="2" charset="2"/>
              <a:buChar char="ü"/>
            </a:pPr>
            <a:r>
              <a:rPr lang="zh-CN" altLang="en-US" sz="2800" dirty="0"/>
              <a:t>学生积极学习的课堂；</a:t>
            </a:r>
          </a:p>
          <a:p>
            <a:pPr marL="457200" indent="-457200">
              <a:lnSpc>
                <a:spcPct val="150000"/>
              </a:lnSpc>
              <a:spcBef>
                <a:spcPts val="600"/>
              </a:spcBef>
              <a:buFont typeface="Wingdings" pitchFamily="2" charset="2"/>
              <a:buChar char="ü"/>
            </a:pPr>
            <a:r>
              <a:rPr lang="zh-CN" altLang="en-US" sz="2800" dirty="0"/>
              <a:t>让所有学生都能得到个性化教育；</a:t>
            </a:r>
          </a:p>
        </p:txBody>
      </p:sp>
      <p:sp>
        <p:nvSpPr>
          <p:cNvPr id="5" name="标题 1"/>
          <p:cNvSpPr txBox="1">
            <a:spLocks/>
          </p:cNvSpPr>
          <p:nvPr/>
        </p:nvSpPr>
        <p:spPr>
          <a:xfrm>
            <a:off x="2135560" y="260648"/>
            <a:ext cx="8013576"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zh-CN" altLang="en-US" sz="4000" b="1" dirty="0"/>
              <a:t>翻转课堂是什么</a:t>
            </a:r>
            <a:endParaRPr lang="en-US" altLang="zh-CN" sz="4000" b="1" dirty="0"/>
          </a:p>
        </p:txBody>
      </p:sp>
    </p:spTree>
    <p:extLst>
      <p:ext uri="{BB962C8B-B14F-4D97-AF65-F5344CB8AC3E}">
        <p14:creationId xmlns:p14="http://schemas.microsoft.com/office/powerpoint/2010/main" val="167362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575134" y="4673736"/>
            <a:ext cx="4354512" cy="1944688"/>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dirty="0">
              <a:solidFill>
                <a:schemeClr val="tx1"/>
              </a:solidFill>
            </a:endParaRPr>
          </a:p>
          <a:p>
            <a:pPr algn="ctr">
              <a:defRPr/>
            </a:pPr>
            <a:endParaRPr lang="en-US" altLang="zh-CN" dirty="0">
              <a:solidFill>
                <a:schemeClr val="tx1"/>
              </a:solidFill>
            </a:endParaRPr>
          </a:p>
          <a:p>
            <a:pPr algn="ctr">
              <a:defRPr/>
            </a:pPr>
            <a:endParaRPr lang="en-US" altLang="zh-CN" dirty="0">
              <a:solidFill>
                <a:schemeClr val="tx1"/>
              </a:solidFill>
            </a:endParaRPr>
          </a:p>
          <a:p>
            <a:pPr algn="ctr">
              <a:defRPr/>
            </a:pPr>
            <a:endParaRPr lang="en-US" altLang="zh-CN" dirty="0">
              <a:solidFill>
                <a:schemeClr val="tx1"/>
              </a:solidFill>
            </a:endParaRPr>
          </a:p>
          <a:p>
            <a:pPr algn="ctr">
              <a:defRPr/>
            </a:pPr>
            <a:r>
              <a:rPr lang="zh-CN" altLang="en-US" dirty="0">
                <a:solidFill>
                  <a:schemeClr val="tx1"/>
                </a:solidFill>
              </a:rPr>
              <a:t>智慧</a:t>
            </a:r>
            <a:r>
              <a:rPr lang="zh-CN" altLang="en-US" dirty="0" smtClean="0">
                <a:solidFill>
                  <a:schemeClr val="tx1"/>
                </a:solidFill>
              </a:rPr>
              <a:t>学习空间</a:t>
            </a:r>
            <a:endParaRPr lang="zh-CN" altLang="en-US" dirty="0">
              <a:solidFill>
                <a:schemeClr val="tx1"/>
              </a:solidFill>
            </a:endParaRPr>
          </a:p>
        </p:txBody>
      </p:sp>
      <p:sp>
        <p:nvSpPr>
          <p:cNvPr id="5" name="圆角矩形 4"/>
          <p:cNvSpPr/>
          <p:nvPr/>
        </p:nvSpPr>
        <p:spPr>
          <a:xfrm>
            <a:off x="4152144" y="1484583"/>
            <a:ext cx="2305050" cy="1368425"/>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tx1"/>
                </a:solidFill>
              </a:rPr>
              <a:t>Smart Education</a:t>
            </a:r>
          </a:p>
          <a:p>
            <a:pPr algn="ctr">
              <a:defRPr/>
            </a:pPr>
            <a:r>
              <a:rPr lang="zh-CN" altLang="en-US" sz="2800" b="1" dirty="0">
                <a:solidFill>
                  <a:schemeClr val="tx1"/>
                </a:solidFill>
              </a:rPr>
              <a:t>智慧教育</a:t>
            </a:r>
          </a:p>
        </p:txBody>
      </p:sp>
      <p:sp>
        <p:nvSpPr>
          <p:cNvPr id="6" name="圆角矩形 5"/>
          <p:cNvSpPr/>
          <p:nvPr/>
        </p:nvSpPr>
        <p:spPr>
          <a:xfrm>
            <a:off x="2480629" y="3288235"/>
            <a:ext cx="2159000" cy="1368425"/>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tx1"/>
                </a:solidFill>
              </a:rPr>
              <a:t>Smart Computing</a:t>
            </a:r>
          </a:p>
          <a:p>
            <a:pPr algn="ctr">
              <a:defRPr/>
            </a:pPr>
            <a:r>
              <a:rPr lang="zh-CN" altLang="en-US" sz="2800" b="1" dirty="0" smtClean="0">
                <a:solidFill>
                  <a:schemeClr val="tx1"/>
                </a:solidFill>
              </a:rPr>
              <a:t>智慧</a:t>
            </a:r>
            <a:r>
              <a:rPr lang="zh-CN" altLang="en-US" sz="2800" b="1" dirty="0">
                <a:solidFill>
                  <a:schemeClr val="tx1"/>
                </a:solidFill>
              </a:rPr>
              <a:t>计算</a:t>
            </a:r>
          </a:p>
        </p:txBody>
      </p:sp>
      <p:sp>
        <p:nvSpPr>
          <p:cNvPr id="7" name="圆角矩形 6"/>
          <p:cNvSpPr/>
          <p:nvPr/>
        </p:nvSpPr>
        <p:spPr>
          <a:xfrm>
            <a:off x="5797642" y="3324497"/>
            <a:ext cx="2386013" cy="1296987"/>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tx1"/>
                </a:solidFill>
              </a:rPr>
              <a:t>Smart </a:t>
            </a:r>
            <a:r>
              <a:rPr lang="en-US" altLang="zh-CN" dirty="0" smtClean="0">
                <a:solidFill>
                  <a:schemeClr val="tx1"/>
                </a:solidFill>
              </a:rPr>
              <a:t>Teaching &amp; Smart Learning</a:t>
            </a:r>
            <a:endParaRPr lang="en-US" altLang="zh-CN" dirty="0">
              <a:solidFill>
                <a:schemeClr val="tx1"/>
              </a:solidFill>
            </a:endParaRPr>
          </a:p>
          <a:p>
            <a:pPr algn="ctr">
              <a:defRPr/>
            </a:pPr>
            <a:r>
              <a:rPr lang="zh-CN" altLang="en-US" sz="2800" b="1" dirty="0" smtClean="0">
                <a:solidFill>
                  <a:schemeClr val="tx1"/>
                </a:solidFill>
              </a:rPr>
              <a:t>智慧</a:t>
            </a:r>
            <a:r>
              <a:rPr lang="zh-CN" altLang="en-US" sz="2800" b="1" dirty="0">
                <a:solidFill>
                  <a:schemeClr val="tx1"/>
                </a:solidFill>
              </a:rPr>
              <a:t>教学</a:t>
            </a:r>
          </a:p>
        </p:txBody>
      </p:sp>
      <p:cxnSp>
        <p:nvCxnSpPr>
          <p:cNvPr id="8" name="直接箭头连接符 7"/>
          <p:cNvCxnSpPr>
            <a:endCxn id="6" idx="0"/>
          </p:cNvCxnSpPr>
          <p:nvPr/>
        </p:nvCxnSpPr>
        <p:spPr>
          <a:xfrm flipH="1">
            <a:off x="3560129" y="2780873"/>
            <a:ext cx="658192" cy="507362"/>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6377260" y="2817121"/>
            <a:ext cx="524074" cy="507376"/>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4640596" y="3926159"/>
            <a:ext cx="1225550"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311608" y="4738165"/>
            <a:ext cx="1511300" cy="865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bg2"/>
                </a:solidFill>
              </a:rPr>
              <a:t>智慧</a:t>
            </a:r>
            <a:endParaRPr lang="en-US" altLang="zh-CN" dirty="0">
              <a:solidFill>
                <a:schemeClr val="bg2"/>
              </a:solidFill>
            </a:endParaRPr>
          </a:p>
          <a:p>
            <a:pPr algn="ctr">
              <a:defRPr/>
            </a:pPr>
            <a:r>
              <a:rPr lang="zh-CN" altLang="en-US" dirty="0">
                <a:solidFill>
                  <a:schemeClr val="bg2"/>
                </a:solidFill>
              </a:rPr>
              <a:t>终端</a:t>
            </a:r>
          </a:p>
        </p:txBody>
      </p:sp>
      <p:sp>
        <p:nvSpPr>
          <p:cNvPr id="12" name="椭圆 11"/>
          <p:cNvSpPr/>
          <p:nvPr/>
        </p:nvSpPr>
        <p:spPr>
          <a:xfrm>
            <a:off x="2400634" y="4524647"/>
            <a:ext cx="1512887"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bg1"/>
                </a:solidFill>
              </a:rPr>
              <a:t>智慧</a:t>
            </a:r>
            <a:endParaRPr lang="en-US" altLang="zh-CN" dirty="0">
              <a:solidFill>
                <a:schemeClr val="bg1"/>
              </a:solidFill>
            </a:endParaRPr>
          </a:p>
          <a:p>
            <a:pPr algn="ctr">
              <a:defRPr/>
            </a:pPr>
            <a:r>
              <a:rPr lang="zh-CN" altLang="en-US" dirty="0">
                <a:solidFill>
                  <a:schemeClr val="bg1"/>
                </a:solidFill>
              </a:rPr>
              <a:t>教室</a:t>
            </a:r>
          </a:p>
        </p:txBody>
      </p:sp>
      <p:sp>
        <p:nvSpPr>
          <p:cNvPr id="13" name="椭圆 12"/>
          <p:cNvSpPr/>
          <p:nvPr/>
        </p:nvSpPr>
        <p:spPr>
          <a:xfrm>
            <a:off x="3164492" y="5113609"/>
            <a:ext cx="1512887"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bg1"/>
                </a:solidFill>
              </a:rPr>
              <a:t>智慧</a:t>
            </a:r>
            <a:endParaRPr lang="en-US" altLang="zh-CN" dirty="0">
              <a:solidFill>
                <a:schemeClr val="bg1"/>
              </a:solidFill>
            </a:endParaRPr>
          </a:p>
          <a:p>
            <a:pPr algn="ctr">
              <a:defRPr/>
            </a:pPr>
            <a:r>
              <a:rPr lang="zh-CN" altLang="en-US" dirty="0">
                <a:solidFill>
                  <a:schemeClr val="bg1"/>
                </a:solidFill>
              </a:rPr>
              <a:t>校园</a:t>
            </a:r>
          </a:p>
        </p:txBody>
      </p:sp>
      <p:sp>
        <p:nvSpPr>
          <p:cNvPr id="14" name="椭圆 13"/>
          <p:cNvSpPr/>
          <p:nvPr/>
        </p:nvSpPr>
        <p:spPr>
          <a:xfrm>
            <a:off x="5773936" y="4668974"/>
            <a:ext cx="4354512" cy="1949450"/>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dirty="0">
              <a:solidFill>
                <a:schemeClr val="tx1"/>
              </a:solidFill>
            </a:endParaRPr>
          </a:p>
          <a:p>
            <a:pPr algn="ctr">
              <a:defRPr/>
            </a:pPr>
            <a:endParaRPr lang="en-US" altLang="zh-CN" dirty="0">
              <a:solidFill>
                <a:schemeClr val="tx1"/>
              </a:solidFill>
            </a:endParaRPr>
          </a:p>
          <a:p>
            <a:pPr algn="ctr">
              <a:defRPr/>
            </a:pPr>
            <a:endParaRPr lang="en-US" altLang="zh-CN" dirty="0">
              <a:solidFill>
                <a:schemeClr val="tx1"/>
              </a:solidFill>
            </a:endParaRPr>
          </a:p>
          <a:p>
            <a:pPr algn="ctr">
              <a:defRPr/>
            </a:pPr>
            <a:endParaRPr lang="en-US" altLang="zh-CN" dirty="0">
              <a:solidFill>
                <a:schemeClr val="tx1"/>
              </a:solidFill>
            </a:endParaRPr>
          </a:p>
          <a:p>
            <a:pPr algn="ctr">
              <a:defRPr/>
            </a:pPr>
            <a:r>
              <a:rPr lang="zh-CN" altLang="en-US" dirty="0">
                <a:solidFill>
                  <a:schemeClr val="tx1"/>
                </a:solidFill>
              </a:rPr>
              <a:t>智慧学习生态</a:t>
            </a:r>
          </a:p>
        </p:txBody>
      </p:sp>
      <p:sp>
        <p:nvSpPr>
          <p:cNvPr id="15" name="椭圆 14"/>
          <p:cNvSpPr/>
          <p:nvPr/>
        </p:nvSpPr>
        <p:spPr>
          <a:xfrm>
            <a:off x="7324306" y="5026932"/>
            <a:ext cx="1512887" cy="865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bg1"/>
                </a:solidFill>
              </a:rPr>
              <a:t>个性</a:t>
            </a:r>
            <a:endParaRPr lang="en-US" altLang="zh-CN" dirty="0">
              <a:solidFill>
                <a:schemeClr val="bg1"/>
              </a:solidFill>
            </a:endParaRPr>
          </a:p>
          <a:p>
            <a:pPr algn="ctr">
              <a:defRPr/>
            </a:pPr>
            <a:r>
              <a:rPr lang="zh-CN" altLang="en-US" dirty="0">
                <a:solidFill>
                  <a:schemeClr val="bg1"/>
                </a:solidFill>
              </a:rPr>
              <a:t>学习</a:t>
            </a:r>
            <a:endParaRPr lang="en-US" altLang="zh-CN" dirty="0">
              <a:solidFill>
                <a:schemeClr val="bg1"/>
              </a:solidFill>
            </a:endParaRPr>
          </a:p>
        </p:txBody>
      </p:sp>
      <p:sp>
        <p:nvSpPr>
          <p:cNvPr id="16" name="椭圆 15"/>
          <p:cNvSpPr/>
          <p:nvPr/>
        </p:nvSpPr>
        <p:spPr>
          <a:xfrm>
            <a:off x="5770882" y="5426102"/>
            <a:ext cx="1409700"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bg1"/>
                </a:solidFill>
              </a:rPr>
              <a:t>群</a:t>
            </a:r>
            <a:r>
              <a:rPr lang="zh-CN" altLang="en-US" dirty="0" smtClean="0">
                <a:solidFill>
                  <a:schemeClr val="bg1"/>
                </a:solidFill>
              </a:rPr>
              <a:t>智</a:t>
            </a:r>
            <a:endParaRPr lang="en-US" altLang="zh-CN" dirty="0">
              <a:solidFill>
                <a:schemeClr val="bg1"/>
              </a:solidFill>
            </a:endParaRPr>
          </a:p>
          <a:p>
            <a:pPr algn="ctr">
              <a:defRPr/>
            </a:pPr>
            <a:r>
              <a:rPr lang="zh-CN" altLang="en-US" dirty="0">
                <a:solidFill>
                  <a:schemeClr val="bg1"/>
                </a:solidFill>
              </a:rPr>
              <a:t>学习</a:t>
            </a:r>
          </a:p>
        </p:txBody>
      </p:sp>
      <p:sp>
        <p:nvSpPr>
          <p:cNvPr id="17" name="椭圆 16"/>
          <p:cNvSpPr/>
          <p:nvPr/>
        </p:nvSpPr>
        <p:spPr>
          <a:xfrm>
            <a:off x="8667427" y="4966472"/>
            <a:ext cx="1270000" cy="865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bg1"/>
                </a:solidFill>
              </a:rPr>
              <a:t>入境</a:t>
            </a:r>
            <a:endParaRPr lang="en-US" altLang="zh-CN" dirty="0">
              <a:solidFill>
                <a:schemeClr val="bg1"/>
              </a:solidFill>
            </a:endParaRPr>
          </a:p>
          <a:p>
            <a:pPr algn="ctr">
              <a:defRPr/>
            </a:pPr>
            <a:r>
              <a:rPr lang="zh-CN" altLang="en-US" dirty="0">
                <a:solidFill>
                  <a:schemeClr val="bg1"/>
                </a:solidFill>
              </a:rPr>
              <a:t>学习</a:t>
            </a:r>
            <a:endParaRPr lang="en-US" altLang="zh-CN" dirty="0">
              <a:solidFill>
                <a:schemeClr val="bg1"/>
              </a:solidFill>
            </a:endParaRPr>
          </a:p>
        </p:txBody>
      </p:sp>
      <p:sp>
        <p:nvSpPr>
          <p:cNvPr id="18" name="椭圆 17"/>
          <p:cNvSpPr/>
          <p:nvPr/>
        </p:nvSpPr>
        <p:spPr>
          <a:xfrm>
            <a:off x="4240935" y="4721379"/>
            <a:ext cx="1673882" cy="11110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bg1"/>
                </a:solidFill>
              </a:rPr>
              <a:t>智慧</a:t>
            </a:r>
            <a:endParaRPr lang="en-US" altLang="zh-CN" dirty="0">
              <a:solidFill>
                <a:schemeClr val="bg1"/>
              </a:solidFill>
            </a:endParaRPr>
          </a:p>
          <a:p>
            <a:pPr algn="ctr">
              <a:defRPr/>
            </a:pPr>
            <a:r>
              <a:rPr lang="zh-CN" altLang="en-US" dirty="0">
                <a:solidFill>
                  <a:schemeClr val="bg1"/>
                </a:solidFill>
              </a:rPr>
              <a:t>教育云</a:t>
            </a:r>
          </a:p>
        </p:txBody>
      </p:sp>
      <p:sp>
        <p:nvSpPr>
          <p:cNvPr id="19" name="椭圆 18"/>
          <p:cNvSpPr/>
          <p:nvPr/>
        </p:nvSpPr>
        <p:spPr>
          <a:xfrm>
            <a:off x="5918051" y="4716141"/>
            <a:ext cx="1872010" cy="865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bg1"/>
                </a:solidFill>
              </a:rPr>
              <a:t>泛在</a:t>
            </a:r>
            <a:r>
              <a:rPr lang="en-US" altLang="zh-CN" dirty="0">
                <a:solidFill>
                  <a:schemeClr val="bg1"/>
                </a:solidFill>
              </a:rPr>
              <a:t>/</a:t>
            </a:r>
            <a:r>
              <a:rPr lang="zh-CN" altLang="en-US" dirty="0">
                <a:solidFill>
                  <a:schemeClr val="bg1"/>
                </a:solidFill>
              </a:rPr>
              <a:t>普适</a:t>
            </a:r>
            <a:endParaRPr lang="en-US" altLang="zh-CN" dirty="0">
              <a:solidFill>
                <a:schemeClr val="bg1"/>
              </a:solidFill>
            </a:endParaRPr>
          </a:p>
          <a:p>
            <a:pPr algn="ctr">
              <a:defRPr/>
            </a:pPr>
            <a:r>
              <a:rPr lang="zh-CN" altLang="en-US" dirty="0">
                <a:solidFill>
                  <a:schemeClr val="bg1"/>
                </a:solidFill>
              </a:rPr>
              <a:t>学习</a:t>
            </a:r>
            <a:endParaRPr lang="en-US" altLang="zh-CN" dirty="0">
              <a:solidFill>
                <a:schemeClr val="bg1"/>
              </a:solidFill>
            </a:endParaRPr>
          </a:p>
        </p:txBody>
      </p:sp>
      <p:sp>
        <p:nvSpPr>
          <p:cNvPr id="20" name="椭圆形标注 19"/>
          <p:cNvSpPr/>
          <p:nvPr/>
        </p:nvSpPr>
        <p:spPr>
          <a:xfrm>
            <a:off x="3157077" y="2224747"/>
            <a:ext cx="1007269" cy="710349"/>
          </a:xfrm>
          <a:prstGeom prst="wedgeEllipseCallout">
            <a:avLst>
              <a:gd name="adj1" fmla="val 40342"/>
              <a:gd name="adj2" fmla="val 595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0000"/>
                </a:solidFill>
              </a:rPr>
              <a:t>技术创新</a:t>
            </a:r>
            <a:endParaRPr lang="zh-CN" altLang="en-US" b="1" dirty="0">
              <a:solidFill>
                <a:srgbClr val="FF0000"/>
              </a:solidFill>
            </a:endParaRPr>
          </a:p>
        </p:txBody>
      </p:sp>
      <p:sp>
        <p:nvSpPr>
          <p:cNvPr id="21" name="椭圆形标注 20"/>
          <p:cNvSpPr/>
          <p:nvPr/>
        </p:nvSpPr>
        <p:spPr>
          <a:xfrm>
            <a:off x="6529721" y="2280503"/>
            <a:ext cx="1012031" cy="686315"/>
          </a:xfrm>
          <a:prstGeom prst="wedgeEllipseCallout">
            <a:avLst>
              <a:gd name="adj1" fmla="val -38136"/>
              <a:gd name="adj2" fmla="val 6465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0000"/>
                </a:solidFill>
              </a:rPr>
              <a:t>方法创新</a:t>
            </a:r>
            <a:endParaRPr lang="zh-CN" altLang="en-US" b="1" dirty="0">
              <a:solidFill>
                <a:srgbClr val="FF0000"/>
              </a:solidFill>
            </a:endParaRPr>
          </a:p>
        </p:txBody>
      </p:sp>
      <p:sp>
        <p:nvSpPr>
          <p:cNvPr id="22" name="椭圆形标注 21"/>
          <p:cNvSpPr/>
          <p:nvPr/>
        </p:nvSpPr>
        <p:spPr>
          <a:xfrm>
            <a:off x="1827545" y="5941490"/>
            <a:ext cx="1024015" cy="727870"/>
          </a:xfrm>
          <a:prstGeom prst="wedgeEllipseCallout">
            <a:avLst>
              <a:gd name="adj1" fmla="val 63907"/>
              <a:gd name="adj2" fmla="val -10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rgbClr val="FF0000"/>
                </a:solidFill>
              </a:rPr>
              <a:t>技术应用</a:t>
            </a:r>
          </a:p>
        </p:txBody>
      </p:sp>
      <p:sp>
        <p:nvSpPr>
          <p:cNvPr id="23" name="椭圆形标注 22"/>
          <p:cNvSpPr/>
          <p:nvPr/>
        </p:nvSpPr>
        <p:spPr>
          <a:xfrm>
            <a:off x="8890299" y="5926410"/>
            <a:ext cx="1047283" cy="742950"/>
          </a:xfrm>
          <a:prstGeom prst="wedgeEllipseCallout">
            <a:avLst>
              <a:gd name="adj1" fmla="val -67213"/>
              <a:gd name="adj2" fmla="val -940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rgbClr val="FF0000"/>
                </a:solidFill>
              </a:rPr>
              <a:t>教育实践</a:t>
            </a:r>
          </a:p>
        </p:txBody>
      </p:sp>
      <p:sp>
        <p:nvSpPr>
          <p:cNvPr id="24" name="椭圆形标注 23"/>
          <p:cNvSpPr/>
          <p:nvPr/>
        </p:nvSpPr>
        <p:spPr>
          <a:xfrm>
            <a:off x="5446703" y="878159"/>
            <a:ext cx="991906" cy="630585"/>
          </a:xfrm>
          <a:prstGeom prst="wedgeEllipseCallout">
            <a:avLst>
              <a:gd name="adj1" fmla="val -46823"/>
              <a:gd name="adj2" fmla="val 639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0000"/>
                </a:solidFill>
              </a:rPr>
              <a:t>教育</a:t>
            </a:r>
            <a:r>
              <a:rPr lang="zh-CN" altLang="en-US" b="1" dirty="0">
                <a:solidFill>
                  <a:srgbClr val="FF0000"/>
                </a:solidFill>
              </a:rPr>
              <a:t>理念</a:t>
            </a:r>
          </a:p>
        </p:txBody>
      </p:sp>
      <p:sp>
        <p:nvSpPr>
          <p:cNvPr id="25" name="笑脸 24"/>
          <p:cNvSpPr/>
          <p:nvPr/>
        </p:nvSpPr>
        <p:spPr bwMode="auto">
          <a:xfrm>
            <a:off x="9204397" y="2978422"/>
            <a:ext cx="621506" cy="504031"/>
          </a:xfrm>
          <a:prstGeom prst="smileyFace">
            <a:avLst/>
          </a:prstGeom>
          <a:solidFill>
            <a:srgbClr val="FBF697"/>
          </a:solidFill>
          <a:ln w="9525" cap="flat" cmpd="sng" algn="ctr">
            <a:solidFill>
              <a:schemeClr val="accent1"/>
            </a:solidFill>
            <a:prstDash val="solid"/>
            <a:round/>
            <a:headEnd type="none" w="med" len="med"/>
            <a:tailEnd type="none" w="med" len="med"/>
          </a:ln>
          <a:effectLst/>
          <a:scene3d>
            <a:camera prst="legacyObliqueTopRight"/>
            <a:lightRig rig="legacyFlat3" dir="b"/>
          </a:scene3d>
          <a:sp3d extrusionH="49200" prstMaterial="legacyMatte">
            <a:bevelT w="13500" h="13500" prst="angle"/>
            <a:bevelB w="13500" h="13500" prst="angle"/>
            <a:extrusionClr>
              <a:srgbClr val="FFFFCC"/>
            </a:extrusion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华文楷体" pitchFamily="2" charset="-122"/>
            </a:endParaRPr>
          </a:p>
        </p:txBody>
      </p:sp>
      <p:sp>
        <p:nvSpPr>
          <p:cNvPr id="26" name="圆角矩形 25"/>
          <p:cNvSpPr/>
          <p:nvPr/>
        </p:nvSpPr>
        <p:spPr>
          <a:xfrm>
            <a:off x="9066546" y="3480302"/>
            <a:ext cx="1009650" cy="984290"/>
          </a:xfrm>
          <a:prstGeom prst="roundRect">
            <a:avLst/>
          </a:prstGeom>
          <a:solidFill>
            <a:srgbClr val="FFCC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smtClean="0">
                <a:solidFill>
                  <a:schemeClr val="tx1"/>
                </a:solidFill>
              </a:rPr>
              <a:t>智慧</a:t>
            </a:r>
            <a:r>
              <a:rPr lang="zh-CN" altLang="en-US" sz="2000" b="1" dirty="0">
                <a:solidFill>
                  <a:schemeClr val="tx1"/>
                </a:solidFill>
              </a:rPr>
              <a:t>人才</a:t>
            </a:r>
          </a:p>
        </p:txBody>
      </p:sp>
      <p:cxnSp>
        <p:nvCxnSpPr>
          <p:cNvPr id="27" name="直接箭头连接符 26"/>
          <p:cNvCxnSpPr/>
          <p:nvPr/>
        </p:nvCxnSpPr>
        <p:spPr>
          <a:xfrm flipV="1">
            <a:off x="8183655" y="3926159"/>
            <a:ext cx="910226" cy="544"/>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8" name="椭圆形标注 27"/>
          <p:cNvSpPr/>
          <p:nvPr/>
        </p:nvSpPr>
        <p:spPr>
          <a:xfrm>
            <a:off x="4790373" y="4008168"/>
            <a:ext cx="1007269" cy="710349"/>
          </a:xfrm>
          <a:prstGeom prst="wedgeEllipseCallout">
            <a:avLst>
              <a:gd name="adj1" fmla="val -6155"/>
              <a:gd name="adj2" fmla="val -6447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0000"/>
                </a:solidFill>
              </a:rPr>
              <a:t>革命影响</a:t>
            </a:r>
            <a:endParaRPr lang="zh-CN" altLang="en-US" b="1" dirty="0">
              <a:solidFill>
                <a:srgbClr val="FF0000"/>
              </a:solidFill>
            </a:endParaRPr>
          </a:p>
        </p:txBody>
      </p:sp>
      <p:sp>
        <p:nvSpPr>
          <p:cNvPr id="29" name="任意多边形 28"/>
          <p:cNvSpPr/>
          <p:nvPr/>
        </p:nvSpPr>
        <p:spPr bwMode="auto">
          <a:xfrm>
            <a:off x="6683902" y="2238608"/>
            <a:ext cx="2645767" cy="1637670"/>
          </a:xfrm>
          <a:custGeom>
            <a:avLst/>
            <a:gdLst>
              <a:gd name="connsiteX0" fmla="*/ 0 w 2645767"/>
              <a:gd name="connsiteY0" fmla="*/ 0 h 1637670"/>
              <a:gd name="connsiteX1" fmla="*/ 1103971 w 2645767"/>
              <a:gd name="connsiteY1" fmla="*/ 356839 h 1637670"/>
              <a:gd name="connsiteX2" fmla="*/ 2018371 w 2645767"/>
              <a:gd name="connsiteY2" fmla="*/ 892097 h 1637670"/>
              <a:gd name="connsiteX3" fmla="*/ 2609385 w 2645767"/>
              <a:gd name="connsiteY3" fmla="*/ 1583473 h 1637670"/>
              <a:gd name="connsiteX4" fmla="*/ 2587083 w 2645767"/>
              <a:gd name="connsiteY4" fmla="*/ 1594624 h 1637670"/>
              <a:gd name="connsiteX5" fmla="*/ 2631688 w 2645767"/>
              <a:gd name="connsiteY5" fmla="*/ 1605775 h 163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67" h="1637670">
                <a:moveTo>
                  <a:pt x="0" y="0"/>
                </a:moveTo>
                <a:cubicBezTo>
                  <a:pt x="383788" y="104078"/>
                  <a:pt x="767576" y="208156"/>
                  <a:pt x="1103971" y="356839"/>
                </a:cubicBezTo>
                <a:cubicBezTo>
                  <a:pt x="1440366" y="505522"/>
                  <a:pt x="1767469" y="687658"/>
                  <a:pt x="2018371" y="892097"/>
                </a:cubicBezTo>
                <a:cubicBezTo>
                  <a:pt x="2269273" y="1096536"/>
                  <a:pt x="2514600" y="1466385"/>
                  <a:pt x="2609385" y="1583473"/>
                </a:cubicBezTo>
                <a:cubicBezTo>
                  <a:pt x="2704170" y="1700561"/>
                  <a:pt x="2583366" y="1590907"/>
                  <a:pt x="2587083" y="1594624"/>
                </a:cubicBezTo>
                <a:cubicBezTo>
                  <a:pt x="2590800" y="1598341"/>
                  <a:pt x="2611244" y="1602058"/>
                  <a:pt x="2631688" y="1605775"/>
                </a:cubicBezTo>
              </a:path>
            </a:pathLst>
          </a:custGeom>
          <a:noFill/>
          <a:ln w="9525" cap="flat" cmpd="sng" algn="ctr">
            <a:noFill/>
            <a:prstDash val="solid"/>
            <a:round/>
            <a:headEnd type="none" w="med" len="med"/>
            <a:tailEnd type="none" w="med" len="med"/>
          </a:ln>
          <a:effectLst/>
          <a:scene3d>
            <a:camera prst="legacyObliqueTopRight"/>
            <a:lightRig rig="legacyFlat3" dir="b"/>
          </a:scene3d>
          <a:sp3d extrusionH="49200" prstMaterial="legacyMatte">
            <a:bevelT w="13500" h="13500" prst="angle"/>
            <a:bevelB w="13500" h="13500" prst="angle"/>
            <a:extrusionClr>
              <a:srgbClr val="FFFFCC"/>
            </a:extrusion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华文楷体" pitchFamily="2" charset="-122"/>
            </a:endParaRPr>
          </a:p>
        </p:txBody>
      </p:sp>
      <p:sp>
        <p:nvSpPr>
          <p:cNvPr id="30" name="任意多边形 29"/>
          <p:cNvSpPr/>
          <p:nvPr/>
        </p:nvSpPr>
        <p:spPr bwMode="auto">
          <a:xfrm>
            <a:off x="6639297" y="2216305"/>
            <a:ext cx="2698595" cy="1605776"/>
          </a:xfrm>
          <a:custGeom>
            <a:avLst/>
            <a:gdLst>
              <a:gd name="connsiteX0" fmla="*/ 0 w 2698595"/>
              <a:gd name="connsiteY0" fmla="*/ 0 h 1605776"/>
              <a:gd name="connsiteX1" fmla="*/ 1103971 w 2698595"/>
              <a:gd name="connsiteY1" fmla="*/ 312234 h 1605776"/>
              <a:gd name="connsiteX2" fmla="*/ 2062976 w 2698595"/>
              <a:gd name="connsiteY2" fmla="*/ 825191 h 1605776"/>
              <a:gd name="connsiteX3" fmla="*/ 2698595 w 2698595"/>
              <a:gd name="connsiteY3" fmla="*/ 1605776 h 1605776"/>
            </a:gdLst>
            <a:ahLst/>
            <a:cxnLst>
              <a:cxn ang="0">
                <a:pos x="connsiteX0" y="connsiteY0"/>
              </a:cxn>
              <a:cxn ang="0">
                <a:pos x="connsiteX1" y="connsiteY1"/>
              </a:cxn>
              <a:cxn ang="0">
                <a:pos x="connsiteX2" y="connsiteY2"/>
              </a:cxn>
              <a:cxn ang="0">
                <a:pos x="connsiteX3" y="connsiteY3"/>
              </a:cxn>
            </a:cxnLst>
            <a:rect l="l" t="t" r="r" b="b"/>
            <a:pathLst>
              <a:path w="2698595" h="1605776">
                <a:moveTo>
                  <a:pt x="0" y="0"/>
                </a:moveTo>
                <a:cubicBezTo>
                  <a:pt x="380071" y="87351"/>
                  <a:pt x="760142" y="174702"/>
                  <a:pt x="1103971" y="312234"/>
                </a:cubicBezTo>
                <a:cubicBezTo>
                  <a:pt x="1447800" y="449766"/>
                  <a:pt x="1797205" y="609601"/>
                  <a:pt x="2062976" y="825191"/>
                </a:cubicBezTo>
                <a:cubicBezTo>
                  <a:pt x="2328747" y="1040781"/>
                  <a:pt x="2513671" y="1323278"/>
                  <a:pt x="2698595" y="1605776"/>
                </a:cubicBezTo>
              </a:path>
            </a:pathLst>
          </a:custGeom>
          <a:noFill/>
          <a:ln w="9525" cap="flat" cmpd="sng" algn="ctr">
            <a:noFill/>
            <a:prstDash val="solid"/>
            <a:round/>
            <a:headEnd type="none" w="med" len="med"/>
            <a:tailEnd type="none" w="med" len="med"/>
          </a:ln>
          <a:effectLst/>
          <a:scene3d>
            <a:camera prst="legacyObliqueTopRight"/>
            <a:lightRig rig="legacyFlat3" dir="b"/>
          </a:scene3d>
          <a:sp3d extrusionH="49200" prstMaterial="legacyMatte">
            <a:bevelT w="13500" h="13500" prst="angle"/>
            <a:bevelB w="13500" h="13500" prst="angle"/>
            <a:extrusionClr>
              <a:srgbClr val="FFFFCC"/>
            </a:extrusion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华文楷体" pitchFamily="2" charset="-122"/>
            </a:endParaRPr>
          </a:p>
        </p:txBody>
      </p:sp>
      <p:sp>
        <p:nvSpPr>
          <p:cNvPr id="31" name="任意多边形 30"/>
          <p:cNvSpPr/>
          <p:nvPr/>
        </p:nvSpPr>
        <p:spPr bwMode="auto">
          <a:xfrm>
            <a:off x="6413635" y="1949347"/>
            <a:ext cx="2888792" cy="1663052"/>
          </a:xfrm>
          <a:custGeom>
            <a:avLst/>
            <a:gdLst>
              <a:gd name="connsiteX0" fmla="*/ 0 w 2609386"/>
              <a:gd name="connsiteY0" fmla="*/ 0 h 1807322"/>
              <a:gd name="connsiteX1" fmla="*/ 1204332 w 2609386"/>
              <a:gd name="connsiteY1" fmla="*/ 412595 h 1807322"/>
              <a:gd name="connsiteX2" fmla="*/ 1984917 w 2609386"/>
              <a:gd name="connsiteY2" fmla="*/ 959005 h 1807322"/>
              <a:gd name="connsiteX3" fmla="*/ 2564781 w 2609386"/>
              <a:gd name="connsiteY3" fmla="*/ 1761893 h 1807322"/>
              <a:gd name="connsiteX4" fmla="*/ 2564781 w 2609386"/>
              <a:gd name="connsiteY4" fmla="*/ 1761893 h 1807322"/>
              <a:gd name="connsiteX5" fmla="*/ 2609386 w 2609386"/>
              <a:gd name="connsiteY5" fmla="*/ 1806497 h 1807322"/>
              <a:gd name="connsiteX6" fmla="*/ 2609386 w 2609386"/>
              <a:gd name="connsiteY6" fmla="*/ 1806497 h 1807322"/>
              <a:gd name="connsiteX7" fmla="*/ 2587083 w 2609386"/>
              <a:gd name="connsiteY7" fmla="*/ 1806497 h 1807322"/>
              <a:gd name="connsiteX8" fmla="*/ 2587083 w 2609386"/>
              <a:gd name="connsiteY8" fmla="*/ 1795346 h 180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9386" h="1807322">
                <a:moveTo>
                  <a:pt x="0" y="0"/>
                </a:moveTo>
                <a:cubicBezTo>
                  <a:pt x="436756" y="126380"/>
                  <a:pt x="873513" y="252761"/>
                  <a:pt x="1204332" y="412595"/>
                </a:cubicBezTo>
                <a:cubicBezTo>
                  <a:pt x="1535151" y="572429"/>
                  <a:pt x="1758176" y="734122"/>
                  <a:pt x="1984917" y="959005"/>
                </a:cubicBezTo>
                <a:cubicBezTo>
                  <a:pt x="2211658" y="1183888"/>
                  <a:pt x="2564781" y="1761893"/>
                  <a:pt x="2564781" y="1761893"/>
                </a:cubicBezTo>
                <a:lnTo>
                  <a:pt x="2564781" y="1761893"/>
                </a:lnTo>
                <a:lnTo>
                  <a:pt x="2609386" y="1806497"/>
                </a:lnTo>
                <a:lnTo>
                  <a:pt x="2609386" y="1806497"/>
                </a:lnTo>
                <a:cubicBezTo>
                  <a:pt x="2605669" y="1806497"/>
                  <a:pt x="2590800" y="1808355"/>
                  <a:pt x="2587083" y="1806497"/>
                </a:cubicBezTo>
                <a:cubicBezTo>
                  <a:pt x="2583366" y="1804639"/>
                  <a:pt x="2585224" y="1799992"/>
                  <a:pt x="2587083" y="1795346"/>
                </a:cubicBezTo>
              </a:path>
            </a:pathLst>
          </a:custGeom>
          <a:noFill/>
          <a:ln w="38100" cap="flat" cmpd="sng" algn="ctr">
            <a:solidFill>
              <a:srgbClr val="00B050"/>
            </a:solidFill>
            <a:prstDash val="solid"/>
            <a:round/>
            <a:headEnd type="none" w="med" len="med"/>
            <a:tailEnd type="triangle" w="med" len="med"/>
          </a:ln>
          <a:effectLst/>
          <a:scene3d>
            <a:camera prst="legacyObliqueTopRight"/>
            <a:lightRig rig="legacyFlat3" dir="b"/>
          </a:scene3d>
          <a:sp3d extrusionH="49200" prstMaterial="legacyMatte">
            <a:bevelT w="13500" h="13500" prst="angle"/>
            <a:bevelB w="13500" h="13500" prst="angle"/>
            <a:extrusionClr>
              <a:srgbClr val="FFFFCC"/>
            </a:extrusion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华文楷体" pitchFamily="2" charset="-122"/>
            </a:endParaRPr>
          </a:p>
        </p:txBody>
      </p:sp>
      <p:sp>
        <p:nvSpPr>
          <p:cNvPr id="32" name="椭圆形标注 31"/>
          <p:cNvSpPr/>
          <p:nvPr/>
        </p:nvSpPr>
        <p:spPr>
          <a:xfrm>
            <a:off x="7219587" y="1338485"/>
            <a:ext cx="1499098" cy="714358"/>
          </a:xfrm>
          <a:prstGeom prst="wedgeEllipseCallout">
            <a:avLst>
              <a:gd name="adj1" fmla="val 11283"/>
              <a:gd name="adj2" fmla="val 10388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0000"/>
                </a:solidFill>
              </a:rPr>
              <a:t>人才观变革</a:t>
            </a:r>
            <a:endParaRPr lang="zh-CN" altLang="en-US" b="1" dirty="0">
              <a:solidFill>
                <a:srgbClr val="FF0000"/>
              </a:solidFill>
            </a:endParaRPr>
          </a:p>
        </p:txBody>
      </p:sp>
      <p:sp>
        <p:nvSpPr>
          <p:cNvPr id="33" name="椭圆形标注 32"/>
          <p:cNvSpPr/>
          <p:nvPr/>
        </p:nvSpPr>
        <p:spPr>
          <a:xfrm>
            <a:off x="8164596" y="4019085"/>
            <a:ext cx="1007269" cy="710349"/>
          </a:xfrm>
          <a:prstGeom prst="wedgeEllipseCallout">
            <a:avLst>
              <a:gd name="adj1" fmla="val -6155"/>
              <a:gd name="adj2" fmla="val -6447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0000"/>
                </a:solidFill>
              </a:rPr>
              <a:t>期望提升</a:t>
            </a:r>
            <a:endParaRPr lang="zh-CN" altLang="en-US" b="1" dirty="0">
              <a:solidFill>
                <a:srgbClr val="FF0000"/>
              </a:solidFill>
            </a:endParaRPr>
          </a:p>
        </p:txBody>
      </p:sp>
      <p:pic>
        <p:nvPicPr>
          <p:cNvPr id="34" name="图片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320" y="116632"/>
            <a:ext cx="3043907" cy="2273298"/>
          </a:xfrm>
          <a:prstGeom prst="rect">
            <a:avLst/>
          </a:prstGeom>
        </p:spPr>
      </p:pic>
      <p:sp>
        <p:nvSpPr>
          <p:cNvPr id="35" name="文本框 34"/>
          <p:cNvSpPr txBox="1"/>
          <p:nvPr/>
        </p:nvSpPr>
        <p:spPr>
          <a:xfrm>
            <a:off x="10156488" y="2508022"/>
            <a:ext cx="1723549" cy="461665"/>
          </a:xfrm>
          <a:prstGeom prst="rect">
            <a:avLst/>
          </a:prstGeom>
          <a:noFill/>
        </p:spPr>
        <p:txBody>
          <a:bodyPr wrap="none" rtlCol="0">
            <a:spAutoFit/>
          </a:bodyPr>
          <a:lstStyle/>
          <a:p>
            <a:r>
              <a:rPr lang="zh-CN" altLang="en-US" sz="2400" dirty="0" smtClean="0">
                <a:latin typeface="微软雅黑" panose="020B0503020204020204" pitchFamily="34" charset="-122"/>
                <a:ea typeface="微软雅黑" panose="020B0503020204020204" pitchFamily="34" charset="-122"/>
              </a:rPr>
              <a:t>祝智庭教授</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772892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hlinkClick r:id="rId3" action="ppaction://hlinkfile"/>
          </p:cNvPr>
          <p:cNvPicPr>
            <a:picLocks noChangeAspect="1"/>
          </p:cNvPicPr>
          <p:nvPr/>
        </p:nvPicPr>
        <p:blipFill>
          <a:blip r:embed="rId4"/>
          <a:stretch>
            <a:fillRect/>
          </a:stretch>
        </p:blipFill>
        <p:spPr>
          <a:xfrm>
            <a:off x="2063552" y="1196752"/>
            <a:ext cx="9001000" cy="5051499"/>
          </a:xfrm>
          <a:prstGeom prst="rect">
            <a:avLst/>
          </a:prstGeom>
        </p:spPr>
      </p:pic>
    </p:spTree>
    <p:extLst>
      <p:ext uri="{BB962C8B-B14F-4D97-AF65-F5344CB8AC3E}">
        <p14:creationId xmlns:p14="http://schemas.microsoft.com/office/powerpoint/2010/main" val="42011982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标题 1"/>
          <p:cNvSpPr>
            <a:spLocks noGrp="1"/>
          </p:cNvSpPr>
          <p:nvPr>
            <p:ph type="ctrTitle"/>
          </p:nvPr>
        </p:nvSpPr>
        <p:spPr>
          <a:xfrm>
            <a:off x="1991544" y="260648"/>
            <a:ext cx="8208912" cy="1080120"/>
          </a:xfrm>
        </p:spPr>
        <p:txBody>
          <a:bodyPr>
            <a:normAutofit/>
          </a:bodyPr>
          <a:lstStyle/>
          <a:p>
            <a:r>
              <a:rPr lang="zh-CN" altLang="en-US" sz="4000" dirty="0"/>
              <a:t>多谢倾听，请多提宝贵意见！</a:t>
            </a:r>
          </a:p>
        </p:txBody>
      </p:sp>
      <p:sp>
        <p:nvSpPr>
          <p:cNvPr id="32" name="Rectangle 7"/>
          <p:cNvSpPr txBox="1">
            <a:spLocks noChangeArrowheads="1"/>
          </p:cNvSpPr>
          <p:nvPr/>
        </p:nvSpPr>
        <p:spPr bwMode="auto">
          <a:xfrm>
            <a:off x="2525337" y="5877273"/>
            <a:ext cx="6912768" cy="1058441"/>
          </a:xfrm>
          <a:prstGeom prst="rect">
            <a:avLst/>
          </a:prstGeom>
          <a:noFill/>
          <a:ln w="9525">
            <a:noFill/>
            <a:miter lim="800000"/>
            <a:headEnd/>
            <a:tailEnd/>
          </a:ln>
        </p:spPr>
        <p:txBody>
          <a:bodyPr/>
          <a:lstStyle/>
          <a:p>
            <a:pPr algn="ctr">
              <a:lnSpc>
                <a:spcPct val="90000"/>
              </a:lnSpc>
              <a:spcBef>
                <a:spcPct val="20000"/>
              </a:spcBef>
              <a:defRPr/>
            </a:pPr>
            <a:r>
              <a:rPr kumimoji="1" lang="zh-CN" altLang="en-US" sz="2400" dirty="0">
                <a:latin typeface="楷体" panose="02010609060101010101" pitchFamily="49" charset="-122"/>
                <a:ea typeface="楷体" panose="02010609060101010101" pitchFamily="49" charset="-122"/>
              </a:rPr>
              <a:t>“移动学习”教育部</a:t>
            </a:r>
            <a:r>
              <a:rPr kumimoji="1" lang="en-US" altLang="zh-CN" sz="2400" dirty="0">
                <a:latin typeface="楷体" panose="02010609060101010101" pitchFamily="49" charset="-122"/>
                <a:ea typeface="楷体" panose="02010609060101010101" pitchFamily="49" charset="-122"/>
              </a:rPr>
              <a:t>-</a:t>
            </a:r>
            <a:r>
              <a:rPr kumimoji="1" lang="zh-CN" altLang="en-US" sz="2400" dirty="0">
                <a:latin typeface="楷体" panose="02010609060101010101" pitchFamily="49" charset="-122"/>
                <a:ea typeface="楷体" panose="02010609060101010101" pitchFamily="49" charset="-122"/>
              </a:rPr>
              <a:t>中国移动联合实验室</a:t>
            </a:r>
            <a:endParaRPr lang="zh-CN" altLang="en-US" sz="3200" dirty="0">
              <a:latin typeface="楷体" panose="02010609060101010101" pitchFamily="49" charset="-122"/>
              <a:ea typeface="楷体" panose="02010609060101010101" pitchFamily="49" charset="-122"/>
            </a:endParaRPr>
          </a:p>
          <a:p>
            <a:pPr algn="ctr">
              <a:lnSpc>
                <a:spcPct val="90000"/>
              </a:lnSpc>
              <a:spcBef>
                <a:spcPct val="20000"/>
              </a:spcBef>
              <a:buFont typeface="Arial" pitchFamily="34" charset="0"/>
              <a:buNone/>
              <a:defRPr/>
            </a:pPr>
            <a:r>
              <a:rPr lang="zh-CN" altLang="en-US" sz="32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网址：</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hlinkClick r:id="rId2"/>
              </a:rPr>
              <a:t>http://mllab.bnu.edu.cn</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99656" y="2204864"/>
            <a:ext cx="8036202" cy="317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532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896200" y="4653137"/>
            <a:ext cx="2156546" cy="2204864"/>
            <a:chOff x="6996324" y="5149855"/>
            <a:chExt cx="1724498" cy="1708145"/>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1340" y="5847229"/>
              <a:ext cx="914400" cy="914400"/>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324" y="5416091"/>
              <a:ext cx="914400" cy="914400"/>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6422" y="5149855"/>
              <a:ext cx="914400" cy="914400"/>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2840" y="5943600"/>
              <a:ext cx="914400" cy="914400"/>
            </a:xfrm>
            <a:prstGeom prst="rect">
              <a:avLst/>
            </a:prstGeom>
          </p:spPr>
        </p:pic>
      </p:grpSp>
      <p:sp>
        <p:nvSpPr>
          <p:cNvPr id="23" name="Rectangle 2"/>
          <p:cNvSpPr>
            <a:spLocks noGrp="1" noChangeArrowheads="1"/>
          </p:cNvSpPr>
          <p:nvPr/>
        </p:nvSpPr>
        <p:spPr bwMode="auto">
          <a:xfrm>
            <a:off x="1693380" y="2204865"/>
            <a:ext cx="8856984"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eaLnBrk="1" hangingPunct="1"/>
            <a:r>
              <a:rPr lang="zh-CN" altLang="en-US" sz="3200" dirty="0">
                <a:solidFill>
                  <a:schemeClr val="tx1"/>
                </a:solidFill>
                <a:ea typeface="微软雅黑" pitchFamily="34" charset="-122"/>
              </a:rPr>
              <a:t>微课</a:t>
            </a:r>
            <a:r>
              <a:rPr lang="en-US" altLang="zh-CN" sz="3200" dirty="0">
                <a:solidFill>
                  <a:schemeClr val="tx1"/>
                </a:solidFill>
                <a:ea typeface="微软雅黑" pitchFamily="34" charset="-122"/>
              </a:rPr>
              <a:t>=</a:t>
            </a:r>
            <a:r>
              <a:rPr lang="zh-CN" altLang="en-US" sz="3200" dirty="0">
                <a:solidFill>
                  <a:schemeClr val="tx1"/>
                </a:solidFill>
                <a:ea typeface="微软雅黑" pitchFamily="34" charset="-122"/>
              </a:rPr>
              <a:t>微型资源</a:t>
            </a:r>
            <a:r>
              <a:rPr lang="en-US" altLang="zh-CN" sz="3200" dirty="0">
                <a:solidFill>
                  <a:schemeClr val="tx1"/>
                </a:solidFill>
                <a:ea typeface="微软雅黑" pitchFamily="34" charset="-122"/>
              </a:rPr>
              <a:t>+</a:t>
            </a:r>
            <a:r>
              <a:rPr lang="zh-CN" altLang="en-US" sz="3200" dirty="0">
                <a:solidFill>
                  <a:schemeClr val="tx1"/>
                </a:solidFill>
                <a:ea typeface="微软雅黑" pitchFamily="34" charset="-122"/>
              </a:rPr>
              <a:t>学习活动</a:t>
            </a:r>
            <a:r>
              <a:rPr lang="en-US" altLang="zh-CN" sz="3200" dirty="0">
                <a:solidFill>
                  <a:schemeClr val="tx1"/>
                </a:solidFill>
                <a:ea typeface="微软雅黑" pitchFamily="34" charset="-122"/>
              </a:rPr>
              <a:t>+</a:t>
            </a:r>
            <a:r>
              <a:rPr lang="zh-CN" altLang="en-US" sz="3200" dirty="0">
                <a:solidFill>
                  <a:schemeClr val="tx1"/>
                </a:solidFill>
                <a:ea typeface="微软雅黑" pitchFamily="34" charset="-122"/>
              </a:rPr>
              <a:t>学习评价</a:t>
            </a:r>
            <a:r>
              <a:rPr lang="en-US" altLang="zh-CN" sz="3200" dirty="0">
                <a:solidFill>
                  <a:schemeClr val="tx1"/>
                </a:solidFill>
                <a:ea typeface="微软雅黑" pitchFamily="34" charset="-122"/>
              </a:rPr>
              <a:t>+</a:t>
            </a:r>
            <a:r>
              <a:rPr lang="zh-CN" altLang="en-US" sz="3200" dirty="0">
                <a:solidFill>
                  <a:schemeClr val="tx1"/>
                </a:solidFill>
                <a:ea typeface="微软雅黑" pitchFamily="34" charset="-122"/>
              </a:rPr>
              <a:t>认证服务</a:t>
            </a:r>
            <a:endParaRPr lang="zh-CN" altLang="en-US" sz="3200" dirty="0">
              <a:solidFill>
                <a:schemeClr val="tx1"/>
              </a:solidFill>
            </a:endParaRPr>
          </a:p>
        </p:txBody>
      </p:sp>
      <p:pic>
        <p:nvPicPr>
          <p:cNvPr id="6146" name="Picture 2" descr="C:\Users\青禾\Documents\应用中心截屏_2013-03-30T09-26-13.717Z.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7529" y="4729395"/>
            <a:ext cx="2808312" cy="204395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2993" y="4808656"/>
            <a:ext cx="2597660" cy="192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标题 19"/>
          <p:cNvSpPr>
            <a:spLocks noGrp="1"/>
          </p:cNvSpPr>
          <p:nvPr>
            <p:ph type="title"/>
          </p:nvPr>
        </p:nvSpPr>
        <p:spPr/>
        <p:txBody>
          <a:bodyPr>
            <a:normAutofit/>
          </a:bodyPr>
          <a:lstStyle/>
          <a:p>
            <a:r>
              <a:rPr lang="zh-CN" altLang="en-US" sz="4000" dirty="0">
                <a:latin typeface="微软雅黑" pitchFamily="34" charset="-122"/>
                <a:ea typeface="微软雅黑" pitchFamily="34" charset="-122"/>
              </a:rPr>
              <a:t>微课的基本结构</a:t>
            </a:r>
            <a:endParaRPr lang="zh-CN" altLang="en-US" sz="4000" dirty="0"/>
          </a:p>
        </p:txBody>
      </p:sp>
    </p:spTree>
    <p:extLst>
      <p:ext uri="{BB962C8B-B14F-4D97-AF65-F5344CB8AC3E}">
        <p14:creationId xmlns:p14="http://schemas.microsoft.com/office/powerpoint/2010/main" val="423360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147"/>
                                        </p:tgtEl>
                                        <p:attrNameLst>
                                          <p:attrName>style.visibility</p:attrName>
                                        </p:attrNameLst>
                                      </p:cBhvr>
                                      <p:to>
                                        <p:strVal val="visible"/>
                                      </p:to>
                                    </p:set>
                                    <p:anim calcmode="lin" valueType="num">
                                      <p:cBhvr additive="base">
                                        <p:cTn id="16" dur="500" fill="hold"/>
                                        <p:tgtEl>
                                          <p:spTgt spid="6147"/>
                                        </p:tgtEl>
                                        <p:attrNameLst>
                                          <p:attrName>ppt_x</p:attrName>
                                        </p:attrNameLst>
                                      </p:cBhvr>
                                      <p:tavLst>
                                        <p:tav tm="0">
                                          <p:val>
                                            <p:strVal val="#ppt_x"/>
                                          </p:val>
                                        </p:tav>
                                        <p:tav tm="100000">
                                          <p:val>
                                            <p:strVal val="#ppt_x"/>
                                          </p:val>
                                        </p:tav>
                                      </p:tavLst>
                                    </p:anim>
                                    <p:anim calcmode="lin" valueType="num">
                                      <p:cBhvr additive="base">
                                        <p:cTn id="17"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青禾\Documents\应用中心截屏_2013-03-30T09-23-41.475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925" y="0"/>
            <a:ext cx="6280150" cy="6902450"/>
          </a:xfrm>
          <a:prstGeom prst="rect">
            <a:avLst/>
          </a:prstGeom>
          <a:noFill/>
          <a:extLst>
            <a:ext uri="{909E8E84-426E-40DD-AFC4-6F175D3DCCD1}">
              <a14:hiddenFill xmlns:a14="http://schemas.microsoft.com/office/drawing/2010/main">
                <a:solidFill>
                  <a:srgbClr val="FFFFFF"/>
                </a:solidFill>
              </a14:hiddenFill>
            </a:ext>
          </a:extLst>
        </p:spPr>
      </p:pic>
      <p:sp>
        <p:nvSpPr>
          <p:cNvPr id="3" name="线形标注 1 2"/>
          <p:cNvSpPr/>
          <p:nvPr/>
        </p:nvSpPr>
        <p:spPr>
          <a:xfrm>
            <a:off x="7464152" y="3451225"/>
            <a:ext cx="3024336" cy="792088"/>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学习内容</a:t>
            </a:r>
          </a:p>
        </p:txBody>
      </p:sp>
      <p:sp>
        <p:nvSpPr>
          <p:cNvPr id="4" name="线形标注 1 3"/>
          <p:cNvSpPr/>
          <p:nvPr/>
        </p:nvSpPr>
        <p:spPr>
          <a:xfrm flipH="1">
            <a:off x="1847529" y="4640034"/>
            <a:ext cx="2422551" cy="792088"/>
          </a:xfrm>
          <a:prstGeom prst="borderCallout1">
            <a:avLst>
              <a:gd name="adj1" fmla="val 18750"/>
              <a:gd name="adj2" fmla="val -8333"/>
              <a:gd name="adj3" fmla="val 205082"/>
              <a:gd name="adj4" fmla="val -274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学习活动</a:t>
            </a:r>
          </a:p>
        </p:txBody>
      </p:sp>
      <p:sp>
        <p:nvSpPr>
          <p:cNvPr id="5" name="线形标注 1 4"/>
          <p:cNvSpPr/>
          <p:nvPr/>
        </p:nvSpPr>
        <p:spPr>
          <a:xfrm flipH="1">
            <a:off x="3719737" y="332656"/>
            <a:ext cx="2588569" cy="792088"/>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学习评价</a:t>
            </a: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67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818"/>
                                        </p:tgtEl>
                                        <p:attrNameLst>
                                          <p:attrName>style.visibility</p:attrName>
                                        </p:attrNameLst>
                                      </p:cBhvr>
                                      <p:to>
                                        <p:strVal val="visible"/>
                                      </p:to>
                                    </p:set>
                                    <p:anim calcmode="lin" valueType="num">
                                      <p:cBhvr additive="base">
                                        <p:cTn id="25" dur="500" fill="hold"/>
                                        <p:tgtEl>
                                          <p:spTgt spid="34818"/>
                                        </p:tgtEl>
                                        <p:attrNameLst>
                                          <p:attrName>ppt_x</p:attrName>
                                        </p:attrNameLst>
                                      </p:cBhvr>
                                      <p:tavLst>
                                        <p:tav tm="0">
                                          <p:val>
                                            <p:strVal val="#ppt_x"/>
                                          </p:val>
                                        </p:tav>
                                        <p:tav tm="100000">
                                          <p:val>
                                            <p:strVal val="#ppt_x"/>
                                          </p:val>
                                        </p:tav>
                                      </p:tavLst>
                                    </p:anim>
                                    <p:anim calcmode="lin" valueType="num">
                                      <p:cBhvr additive="base">
                                        <p:cTn id="26"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7"/>
</p:tagLst>
</file>

<file path=ppt/theme/theme1.xml><?xml version="1.0" encoding="utf-8"?>
<a:theme xmlns:a="http://schemas.openxmlformats.org/drawingml/2006/main" name="丝状">
  <a:themeElements>
    <a:clrScheme name="蓝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丝状">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4C545B"/>
    </a:dk1>
    <a:lt1>
      <a:srgbClr val="FFFFFF"/>
    </a:lt1>
    <a:dk2>
      <a:srgbClr val="4B9FD3"/>
    </a:dk2>
    <a:lt2>
      <a:srgbClr val="262A2D"/>
    </a:lt2>
    <a:accent1>
      <a:srgbClr val="D9DCDF"/>
    </a:accent1>
    <a:accent2>
      <a:srgbClr val="FF8125"/>
    </a:accent2>
    <a:accent3>
      <a:srgbClr val="FFFFFF"/>
    </a:accent3>
    <a:accent4>
      <a:srgbClr val="40464C"/>
    </a:accent4>
    <a:accent5>
      <a:srgbClr val="E9EBEC"/>
    </a:accent5>
    <a:accent6>
      <a:srgbClr val="E77420"/>
    </a:accent6>
    <a:hlink>
      <a:srgbClr val="4B9FD3"/>
    </a:hlink>
    <a:folHlink>
      <a:srgbClr val="E25224"/>
    </a:folHlink>
  </a:clrScheme>
</a:themeOverride>
</file>

<file path=docProps/app.xml><?xml version="1.0" encoding="utf-8"?>
<Properties xmlns="http://schemas.openxmlformats.org/officeDocument/2006/extended-properties" xmlns:vt="http://schemas.openxmlformats.org/officeDocument/2006/docPropsVTypes">
  <Template>Wisp</Template>
  <TotalTime>1757</TotalTime>
  <Words>6314</Words>
  <Application>Microsoft Office PowerPoint</Application>
  <PresentationFormat>宽屏</PresentationFormat>
  <Paragraphs>517</Paragraphs>
  <Slides>77</Slides>
  <Notes>44</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77</vt:i4>
      </vt:variant>
    </vt:vector>
  </HeadingPairs>
  <TitlesOfParts>
    <vt:vector size="97" baseType="lpstr">
      <vt:lpstr>Franklin Gothic Book</vt:lpstr>
      <vt:lpstr>Franklin Gothic Medium</vt:lpstr>
      <vt:lpstr>Wingdings 3</vt:lpstr>
      <vt:lpstr>方正卡通简体</vt:lpstr>
      <vt:lpstr>微软雅黑</vt:lpstr>
      <vt:lpstr>Calibri</vt:lpstr>
      <vt:lpstr>黑体</vt:lpstr>
      <vt:lpstr>幼圆</vt:lpstr>
      <vt:lpstr>宋体</vt:lpstr>
      <vt:lpstr>Century Gothic</vt:lpstr>
      <vt:lpstr>Wingdings</vt:lpstr>
      <vt:lpstr>MS PGothic</vt:lpstr>
      <vt:lpstr>Times New Roman</vt:lpstr>
      <vt:lpstr>Arial</vt:lpstr>
      <vt:lpstr>Impact</vt:lpstr>
      <vt:lpstr>华文楷体</vt:lpstr>
      <vt:lpstr>Verdana</vt:lpstr>
      <vt:lpstr>楷体</vt:lpstr>
      <vt:lpstr>丝状</vt:lpstr>
      <vt:lpstr>Bitmap Image</vt:lpstr>
      <vt:lpstr>微课、翻转课堂与教学模式改革</vt:lpstr>
      <vt:lpstr>目  录</vt:lpstr>
      <vt:lpstr>一、微课与微型学习</vt:lpstr>
      <vt:lpstr>PowerPoint 演示文稿</vt:lpstr>
      <vt:lpstr>PowerPoint 演示文稿</vt:lpstr>
      <vt:lpstr>PowerPoint 演示文稿</vt:lpstr>
      <vt:lpstr>PowerPoint 演示文稿</vt:lpstr>
      <vt:lpstr>微课的基本结构</vt:lpstr>
      <vt:lpstr>PowerPoint 演示文稿</vt:lpstr>
      <vt:lpstr>TEDEd</vt:lpstr>
      <vt:lpstr>PowerPoint 演示文稿</vt:lpstr>
      <vt:lpstr>PowerPoint 演示文稿</vt:lpstr>
      <vt:lpstr>PowerPoint 演示文稿</vt:lpstr>
      <vt:lpstr>PowerPoint 演示文稿</vt:lpstr>
      <vt:lpstr>PowerPoint 演示文稿</vt:lpstr>
      <vt:lpstr>内容设计原则：体现学习内容的微型化</vt:lpstr>
      <vt:lpstr>PowerPoint 演示文稿</vt:lpstr>
      <vt:lpstr>PowerPoint 演示文稿</vt:lpstr>
      <vt:lpstr>多终端显示自适应</vt:lpstr>
      <vt:lpstr>PowerPoint 演示文稿</vt:lpstr>
      <vt:lpstr>PowerPoint 演示文稿</vt:lpstr>
      <vt:lpstr>设计原则</vt:lpstr>
      <vt:lpstr>学习评价</vt:lpstr>
      <vt:lpstr>认证服务</vt:lpstr>
      <vt:lpstr>PowerPoint 演示文稿</vt:lpstr>
      <vt:lpstr>微型学习理念</vt:lpstr>
      <vt:lpstr>微型学习的概念</vt:lpstr>
      <vt:lpstr>媒介环境生态</vt:lpstr>
      <vt:lpstr>学习的技术媒介环境变化是微型学习得以实现并发展的物质基础</vt:lpstr>
      <vt:lpstr>社会文化情境</vt:lpstr>
      <vt:lpstr>微型学习特点 </vt:lpstr>
      <vt:lpstr>微型学习的发展 </vt:lpstr>
      <vt:lpstr>微型学习的发展 </vt:lpstr>
      <vt:lpstr>微型学习的发展 </vt:lpstr>
      <vt:lpstr>二、翻转课堂：开放课程与常规教学融合</vt:lpstr>
      <vt:lpstr>Flipped/Inverted Classroom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模式总结</vt:lpstr>
      <vt:lpstr>PowerPoint 演示文稿</vt:lpstr>
      <vt:lpstr>PowerPoint 演示文稿</vt:lpstr>
      <vt:lpstr>PowerPoint 演示文稿</vt:lpstr>
      <vt:lpstr>PowerPoint 演示文稿</vt:lpstr>
      <vt:lpstr>PowerPoint 演示文稿</vt:lpstr>
      <vt:lpstr>能够达到课堂教学同样的效果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多谢倾听，请多提宝贵意见！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微课、MOOC、翻转课堂与教学模式改革</dc:title>
  <dc:creator>青禾</dc:creator>
  <cp:lastModifiedBy>Juan Wu</cp:lastModifiedBy>
  <cp:revision>212</cp:revision>
  <dcterms:created xsi:type="dcterms:W3CDTF">2013-12-17T16:06:52Z</dcterms:created>
  <dcterms:modified xsi:type="dcterms:W3CDTF">2014-08-26T23:35:55Z</dcterms:modified>
</cp:coreProperties>
</file>